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7" r:id="rId4"/>
    <p:sldMasterId id="2147483751" r:id="rId5"/>
  </p:sldMasterIdLst>
  <p:notesMasterIdLst>
    <p:notesMasterId r:id="rId24"/>
  </p:notesMasterIdLst>
  <p:handoutMasterIdLst>
    <p:handoutMasterId r:id="rId25"/>
  </p:handoutMasterIdLst>
  <p:sldIdLst>
    <p:sldId id="404" r:id="rId6"/>
    <p:sldId id="306" r:id="rId7"/>
    <p:sldId id="427" r:id="rId8"/>
    <p:sldId id="417" r:id="rId9"/>
    <p:sldId id="257" r:id="rId10"/>
    <p:sldId id="260" r:id="rId11"/>
    <p:sldId id="433" r:id="rId12"/>
    <p:sldId id="434" r:id="rId13"/>
    <p:sldId id="435" r:id="rId14"/>
    <p:sldId id="436" r:id="rId15"/>
    <p:sldId id="431" r:id="rId16"/>
    <p:sldId id="408" r:id="rId17"/>
    <p:sldId id="414" r:id="rId18"/>
    <p:sldId id="410" r:id="rId19"/>
    <p:sldId id="411" r:id="rId20"/>
    <p:sldId id="412" r:id="rId21"/>
    <p:sldId id="415" r:id="rId22"/>
    <p:sldId id="402" r:id="rId23"/>
  </p:sldIdLst>
  <p:sldSz cx="9144000" cy="6858000" type="screen4x3"/>
  <p:notesSz cx="9309100" cy="70231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1" userDrawn="1">
          <p15:clr>
            <a:srgbClr val="A4A3A4"/>
          </p15:clr>
        </p15:guide>
        <p15:guide id="2"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00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7" autoAdjust="0"/>
    <p:restoredTop sz="62756" autoAdjust="0"/>
  </p:normalViewPr>
  <p:slideViewPr>
    <p:cSldViewPr>
      <p:cViewPr varScale="1">
        <p:scale>
          <a:sx n="94" d="100"/>
          <a:sy n="94" d="100"/>
        </p:scale>
        <p:origin x="403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00" y="936"/>
      </p:cViewPr>
      <p:guideLst>
        <p:guide orient="horz" pos="2211"/>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2"/>
            <a:ext cx="4035018" cy="350195"/>
          </a:xfrm>
          <a:prstGeom prst="rect">
            <a:avLst/>
          </a:prstGeom>
          <a:noFill/>
          <a:ln w="9525">
            <a:noFill/>
            <a:miter lim="800000"/>
            <a:headEnd/>
            <a:tailEnd/>
          </a:ln>
          <a:effectLst/>
        </p:spPr>
        <p:txBody>
          <a:bodyPr vert="horz" wrap="square" lIns="93850" tIns="46926" rIns="93850" bIns="46926" numCol="1" anchor="t" anchorCtr="0" compatLnSpc="1">
            <a:prstTxWarp prst="textNoShape">
              <a:avLst/>
            </a:prstTxWarp>
          </a:bodyPr>
          <a:lstStyle>
            <a:lvl1pPr defTabSz="939113" eaLnBrk="0" hangingPunct="0">
              <a:defRPr sz="1200">
                <a:latin typeface="Times New Roman" pitchFamily="18" charset="0"/>
              </a:defRPr>
            </a:lvl1pPr>
          </a:lstStyle>
          <a:p>
            <a:pPr>
              <a:defRPr/>
            </a:pPr>
            <a:endParaRPr lang="en-US" dirty="0"/>
          </a:p>
        </p:txBody>
      </p:sp>
      <p:sp>
        <p:nvSpPr>
          <p:cNvPr id="33795" name="Rectangle 3"/>
          <p:cNvSpPr>
            <a:spLocks noGrp="1" noChangeArrowheads="1"/>
          </p:cNvSpPr>
          <p:nvPr>
            <p:ph type="dt" sz="quarter" idx="1"/>
          </p:nvPr>
        </p:nvSpPr>
        <p:spPr bwMode="auto">
          <a:xfrm>
            <a:off x="5274083" y="2"/>
            <a:ext cx="4035018" cy="350195"/>
          </a:xfrm>
          <a:prstGeom prst="rect">
            <a:avLst/>
          </a:prstGeom>
          <a:noFill/>
          <a:ln w="9525">
            <a:noFill/>
            <a:miter lim="800000"/>
            <a:headEnd/>
            <a:tailEnd/>
          </a:ln>
          <a:effectLst/>
        </p:spPr>
        <p:txBody>
          <a:bodyPr vert="horz" wrap="square" lIns="93850" tIns="46926" rIns="93850" bIns="46926" numCol="1" anchor="t" anchorCtr="0" compatLnSpc="1">
            <a:prstTxWarp prst="textNoShape">
              <a:avLst/>
            </a:prstTxWarp>
          </a:bodyPr>
          <a:lstStyle>
            <a:lvl1pPr algn="r" defTabSz="939113" eaLnBrk="0" hangingPunct="0">
              <a:defRPr sz="1200">
                <a:latin typeface="Times New Roman" pitchFamily="18" charset="0"/>
              </a:defRPr>
            </a:lvl1pPr>
          </a:lstStyle>
          <a:p>
            <a:pPr>
              <a:defRPr/>
            </a:pPr>
            <a:endParaRPr lang="en-US" dirty="0"/>
          </a:p>
        </p:txBody>
      </p:sp>
      <p:sp>
        <p:nvSpPr>
          <p:cNvPr id="33796" name="Rectangle 4"/>
          <p:cNvSpPr>
            <a:spLocks noGrp="1" noChangeArrowheads="1"/>
          </p:cNvSpPr>
          <p:nvPr>
            <p:ph type="ftr" sz="quarter" idx="2"/>
          </p:nvPr>
        </p:nvSpPr>
        <p:spPr bwMode="auto">
          <a:xfrm>
            <a:off x="0" y="6645323"/>
            <a:ext cx="4035018" cy="350195"/>
          </a:xfrm>
          <a:prstGeom prst="rect">
            <a:avLst/>
          </a:prstGeom>
          <a:noFill/>
          <a:ln w="9525">
            <a:noFill/>
            <a:miter lim="800000"/>
            <a:headEnd/>
            <a:tailEnd/>
          </a:ln>
          <a:effectLst/>
        </p:spPr>
        <p:txBody>
          <a:bodyPr vert="horz" wrap="square" lIns="93850" tIns="46926" rIns="93850" bIns="46926" numCol="1" anchor="b" anchorCtr="0" compatLnSpc="1">
            <a:prstTxWarp prst="textNoShape">
              <a:avLst/>
            </a:prstTxWarp>
          </a:bodyPr>
          <a:lstStyle>
            <a:lvl1pPr defTabSz="939113" eaLnBrk="0" hangingPunct="0">
              <a:defRPr sz="1200">
                <a:latin typeface="Times New Roman" pitchFamily="18" charset="0"/>
              </a:defRPr>
            </a:lvl1pPr>
          </a:lstStyle>
          <a:p>
            <a:pPr>
              <a:defRPr/>
            </a:pPr>
            <a:endParaRPr lang="en-US" dirty="0"/>
          </a:p>
        </p:txBody>
      </p:sp>
      <p:sp>
        <p:nvSpPr>
          <p:cNvPr id="33797" name="Rectangle 5"/>
          <p:cNvSpPr>
            <a:spLocks noGrp="1" noChangeArrowheads="1"/>
          </p:cNvSpPr>
          <p:nvPr>
            <p:ph type="sldNum" sz="quarter" idx="3"/>
          </p:nvPr>
        </p:nvSpPr>
        <p:spPr bwMode="auto">
          <a:xfrm>
            <a:off x="5274083" y="6645323"/>
            <a:ext cx="4035018" cy="350195"/>
          </a:xfrm>
          <a:prstGeom prst="rect">
            <a:avLst/>
          </a:prstGeom>
          <a:noFill/>
          <a:ln w="9525">
            <a:noFill/>
            <a:miter lim="800000"/>
            <a:headEnd/>
            <a:tailEnd/>
          </a:ln>
          <a:effectLst/>
        </p:spPr>
        <p:txBody>
          <a:bodyPr vert="horz" wrap="square" lIns="93850" tIns="46926" rIns="93850" bIns="46926" numCol="1" anchor="b" anchorCtr="0" compatLnSpc="1">
            <a:prstTxWarp prst="textNoShape">
              <a:avLst/>
            </a:prstTxWarp>
          </a:bodyPr>
          <a:lstStyle>
            <a:lvl1pPr algn="r" defTabSz="939113" eaLnBrk="0" hangingPunct="0">
              <a:defRPr sz="1200">
                <a:latin typeface="Times New Roman" panose="02020603050405020304" pitchFamily="18" charset="0"/>
              </a:defRPr>
            </a:lvl1pPr>
          </a:lstStyle>
          <a:p>
            <a:pPr>
              <a:defRPr/>
            </a:pPr>
            <a:fld id="{7B0DC61B-7947-4311-B535-7B7A57523F8B}"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4035018" cy="351395"/>
          </a:xfrm>
          <a:prstGeom prst="rect">
            <a:avLst/>
          </a:prstGeom>
          <a:noFill/>
          <a:ln w="9525">
            <a:noFill/>
            <a:miter lim="800000"/>
            <a:headEnd/>
            <a:tailEnd/>
          </a:ln>
          <a:effectLst/>
        </p:spPr>
        <p:txBody>
          <a:bodyPr vert="horz" wrap="square" lIns="93850" tIns="46926" rIns="93850" bIns="46926" numCol="1" anchor="t" anchorCtr="0" compatLnSpc="1">
            <a:prstTxWarp prst="textNoShape">
              <a:avLst/>
            </a:prstTxWarp>
          </a:bodyPr>
          <a:lstStyle>
            <a:lvl1pPr defTabSz="939113" eaLnBrk="0" hangingPunct="0">
              <a:defRPr sz="1200">
                <a:latin typeface="Times New Roman" pitchFamily="18" charset="0"/>
              </a:defRPr>
            </a:lvl1pPr>
          </a:lstStyle>
          <a:p>
            <a:pPr>
              <a:defRPr/>
            </a:pPr>
            <a:endParaRPr lang="en-US" dirty="0"/>
          </a:p>
        </p:txBody>
      </p:sp>
      <p:sp>
        <p:nvSpPr>
          <p:cNvPr id="25603" name="Rectangle 3"/>
          <p:cNvSpPr>
            <a:spLocks noGrp="1" noChangeArrowheads="1"/>
          </p:cNvSpPr>
          <p:nvPr>
            <p:ph type="dt" idx="1"/>
          </p:nvPr>
        </p:nvSpPr>
        <p:spPr bwMode="auto">
          <a:xfrm>
            <a:off x="5274083" y="1"/>
            <a:ext cx="4035018" cy="351395"/>
          </a:xfrm>
          <a:prstGeom prst="rect">
            <a:avLst/>
          </a:prstGeom>
          <a:noFill/>
          <a:ln w="9525">
            <a:noFill/>
            <a:miter lim="800000"/>
            <a:headEnd/>
            <a:tailEnd/>
          </a:ln>
          <a:effectLst/>
        </p:spPr>
        <p:txBody>
          <a:bodyPr vert="horz" wrap="square" lIns="93850" tIns="46926" rIns="93850" bIns="46926" numCol="1" anchor="t" anchorCtr="0" compatLnSpc="1">
            <a:prstTxWarp prst="textNoShape">
              <a:avLst/>
            </a:prstTxWarp>
          </a:bodyPr>
          <a:lstStyle>
            <a:lvl1pPr algn="r" defTabSz="939113" eaLnBrk="0" hangingPunct="0">
              <a:defRPr sz="1200">
                <a:latin typeface="Times New Roman" pitchFamily="18"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900363" y="527050"/>
            <a:ext cx="3513137" cy="2633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1241216" y="3336453"/>
            <a:ext cx="6826673" cy="3160156"/>
          </a:xfrm>
          <a:prstGeom prst="rect">
            <a:avLst/>
          </a:prstGeom>
          <a:noFill/>
          <a:ln w="9525">
            <a:noFill/>
            <a:miter lim="800000"/>
            <a:headEnd/>
            <a:tailEnd/>
          </a:ln>
          <a:effectLst/>
        </p:spPr>
        <p:txBody>
          <a:bodyPr vert="horz" wrap="square" lIns="93850" tIns="46926" rIns="93850" bIns="469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6671706"/>
            <a:ext cx="4035018" cy="351394"/>
          </a:xfrm>
          <a:prstGeom prst="rect">
            <a:avLst/>
          </a:prstGeom>
          <a:noFill/>
          <a:ln w="9525">
            <a:noFill/>
            <a:miter lim="800000"/>
            <a:headEnd/>
            <a:tailEnd/>
          </a:ln>
          <a:effectLst/>
        </p:spPr>
        <p:txBody>
          <a:bodyPr vert="horz" wrap="square" lIns="93850" tIns="46926" rIns="93850" bIns="46926" numCol="1" anchor="b" anchorCtr="0" compatLnSpc="1">
            <a:prstTxWarp prst="textNoShape">
              <a:avLst/>
            </a:prstTxWarp>
          </a:bodyPr>
          <a:lstStyle>
            <a:lvl1pPr defTabSz="939113" eaLnBrk="0" hangingPunct="0">
              <a:defRPr sz="1200">
                <a:latin typeface="Times New Roman" pitchFamily="18" charset="0"/>
              </a:defRPr>
            </a:lvl1pPr>
          </a:lstStyle>
          <a:p>
            <a:pPr>
              <a:defRPr/>
            </a:pPr>
            <a:endParaRPr lang="en-US" dirty="0"/>
          </a:p>
        </p:txBody>
      </p:sp>
      <p:sp>
        <p:nvSpPr>
          <p:cNvPr id="25607" name="Rectangle 7"/>
          <p:cNvSpPr>
            <a:spLocks noGrp="1" noChangeArrowheads="1"/>
          </p:cNvSpPr>
          <p:nvPr>
            <p:ph type="sldNum" sz="quarter" idx="5"/>
          </p:nvPr>
        </p:nvSpPr>
        <p:spPr bwMode="auto">
          <a:xfrm>
            <a:off x="5274083" y="6671706"/>
            <a:ext cx="4035018" cy="351394"/>
          </a:xfrm>
          <a:prstGeom prst="rect">
            <a:avLst/>
          </a:prstGeom>
          <a:noFill/>
          <a:ln w="9525">
            <a:noFill/>
            <a:miter lim="800000"/>
            <a:headEnd/>
            <a:tailEnd/>
          </a:ln>
          <a:effectLst/>
        </p:spPr>
        <p:txBody>
          <a:bodyPr vert="horz" wrap="square" lIns="93850" tIns="46926" rIns="93850" bIns="46926" numCol="1" anchor="b" anchorCtr="0" compatLnSpc="1">
            <a:prstTxWarp prst="textNoShape">
              <a:avLst/>
            </a:prstTxWarp>
          </a:bodyPr>
          <a:lstStyle>
            <a:lvl1pPr algn="r" defTabSz="939113" eaLnBrk="0" hangingPunct="0">
              <a:defRPr sz="1200">
                <a:latin typeface="Times New Roman" panose="02020603050405020304" pitchFamily="18" charset="0"/>
              </a:defRPr>
            </a:lvl1pPr>
          </a:lstStyle>
          <a:p>
            <a:pPr>
              <a:defRPr/>
            </a:pPr>
            <a:fld id="{F32478F2-FEB5-4F1E-9A60-BCA9E8B0789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a:t>
            </a:fld>
            <a:endParaRPr lang="en-US" altLang="en-US" dirty="0"/>
          </a:p>
        </p:txBody>
      </p:sp>
    </p:spTree>
    <p:extLst>
      <p:ext uri="{BB962C8B-B14F-4D97-AF65-F5344CB8AC3E}">
        <p14:creationId xmlns:p14="http://schemas.microsoft.com/office/powerpoint/2010/main" val="2958564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Routine audits are typically conducted by outside accounting firms (CLA, UHY, </a:t>
            </a:r>
            <a:r>
              <a:rPr lang="en-US" dirty="0" err="1"/>
              <a:t>SB&amp;Co</a:t>
            </a:r>
            <a:r>
              <a:rPr lang="en-US" dirty="0"/>
              <a:t>). When these audits start we’ll be contacted by the firm representing the agency and they’ll provide us with contact information for all parties. </a:t>
            </a:r>
          </a:p>
          <a:p>
            <a:endParaRPr lang="en-US" dirty="0"/>
          </a:p>
          <a:p>
            <a:r>
              <a:rPr lang="en-US" dirty="0"/>
              <a:t>External Audits are published online and are available for public viewing and have the potential to be picked up by the media.  </a:t>
            </a:r>
          </a:p>
          <a:p>
            <a:endParaRPr lang="en-US" dirty="0"/>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10</a:t>
            </a:fld>
            <a:endParaRPr lang="en-US" altLang="en-US" dirty="0"/>
          </a:p>
        </p:txBody>
      </p:sp>
    </p:spTree>
    <p:extLst>
      <p:ext uri="{BB962C8B-B14F-4D97-AF65-F5344CB8AC3E}">
        <p14:creationId xmlns:p14="http://schemas.microsoft.com/office/powerpoint/2010/main" val="695410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Engagement Letter – addressed to the President, MAS, and area leadership.  Notifies us that an audit is planned and gives a starting time. For USM this is typically 1-2 weeks. </a:t>
            </a:r>
          </a:p>
          <a:p>
            <a:pPr marL="171450" indent="-171450">
              <a:buFont typeface="Arial" panose="020B0604020202020204" pitchFamily="34" charset="0"/>
              <a:buChar char="•"/>
            </a:pPr>
            <a:r>
              <a:rPr lang="en-US" dirty="0"/>
              <a:t>After receiving an engagement letter, MAS can conduct a pre audit session with your staff.  We’ll go over the audit process and give an idea of what we think the auditors will look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Entrance – MAS will schedule. Chance to meet the auditors. They will inform us of what they intend to audit, how far back they plan to look, and go over their process.  These meetings are typically about 30 minutes.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Fieldwork – Auditors will provide an initial needs list, things they want to look at. From there they will select a sample for testing against policies to ensure compliance. They will communicate their observations and ask questions to gain clarity during this process.  If there is a disagreement with their observation that cannot be resolved, please let MAS know as soon as possible so that we can assist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Once fieldwork is complete, the auditors will issue a draft report (discussion notes or DNs for OLA).  These will be the findings in the final report.  </a:t>
            </a:r>
          </a:p>
          <a:p>
            <a:pPr marL="628650" lvl="1" indent="-171450">
              <a:buFont typeface="Arial" panose="020B0604020202020204" pitchFamily="34" charset="0"/>
              <a:buChar char="•"/>
            </a:pPr>
            <a:r>
              <a:rPr lang="en-US" dirty="0"/>
              <a:t>For Internal Audits the only response needed is to confirm the accuracy of what is written. If there are inaccuracies we will provide edits. </a:t>
            </a:r>
          </a:p>
          <a:p>
            <a:pPr marL="628650" lvl="1" indent="-171450">
              <a:buFont typeface="Arial" panose="020B0604020202020204" pitchFamily="34" charset="0"/>
              <a:buChar char="•"/>
            </a:pPr>
            <a:r>
              <a:rPr lang="en-US" dirty="0"/>
              <a:t>For OLA, we must respond in writing to any finding presented.  We are required by law to provide these responses within 10 day.  If your area has a finding during the OLA audit please give the Discussion Notes your full attention during the response process.  MAS will work with each area on their responses. </a:t>
            </a:r>
          </a:p>
          <a:p>
            <a:pPr marL="628650" lvl="1"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Exit Conference – similar to the entrance, with the draft report being the agenda. This is your chance to dispute a finding, provide supplemental information, clarify misunderstandings that weren’t cleared during fieldwork, and discuss compensating controls. </a:t>
            </a:r>
          </a:p>
          <a:p>
            <a:pPr marL="628650" lvl="1" indent="-171450">
              <a:buFont typeface="Arial" panose="020B0604020202020204" pitchFamily="34" charset="0"/>
              <a:buChar char="•"/>
            </a:pPr>
            <a:r>
              <a:rPr lang="en-US" dirty="0"/>
              <a:t>Any discrepancies and inaccuracies will be corrected following the exit meeting.  A revised draft may be provided.  </a:t>
            </a:r>
          </a:p>
          <a:p>
            <a:pPr marL="628650" lvl="1" indent="-171450">
              <a:buFont typeface="Arial" panose="020B0604020202020204" pitchFamily="34" charset="0"/>
              <a:buChar char="•"/>
            </a:pPr>
            <a:r>
              <a:rPr lang="en-US" dirty="0"/>
              <a:t>Those responsible for areas with findings and those who will be involved in correcting the issue should attend the exit. </a:t>
            </a:r>
          </a:p>
          <a:p>
            <a:pPr marL="628650" lvl="1"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Final Report and Response– addressed just like the engagement letter</a:t>
            </a:r>
          </a:p>
          <a:p>
            <a:pPr marL="628650" lvl="1" indent="-171450">
              <a:buFont typeface="Arial" panose="020B0604020202020204" pitchFamily="34" charset="0"/>
              <a:buChar char="•"/>
            </a:pPr>
            <a:r>
              <a:rPr lang="en-US" dirty="0"/>
              <a:t>USM – we have 25 days to draft a formal response to each finding.  MAS will work with you on the response and what the corrective action will be. We need to provide an estimate of when the correction will be made. Responses are reviewed in Admin &amp; Finance and are issued by the President. </a:t>
            </a:r>
          </a:p>
          <a:p>
            <a:pPr marL="628650" lvl="1" indent="-171450">
              <a:buFont typeface="Arial" panose="020B0604020202020204" pitchFamily="34" charset="0"/>
              <a:buChar char="•"/>
            </a:pPr>
            <a:r>
              <a:rPr lang="en-US" dirty="0"/>
              <a:t>OLA – Following the exit, another draft will be provided for response only.  We must respond to each published finding in writing, these responses will be attached as an addendum to the published report. As I mentioned earlier, these reports with our responses are published on OLA’s website and may be picked up my media outlets.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11</a:t>
            </a:fld>
            <a:endParaRPr lang="en-US" altLang="en-US" dirty="0"/>
          </a:p>
        </p:txBody>
      </p:sp>
    </p:spTree>
    <p:extLst>
      <p:ext uri="{BB962C8B-B14F-4D97-AF65-F5344CB8AC3E}">
        <p14:creationId xmlns:p14="http://schemas.microsoft.com/office/powerpoint/2010/main" val="1631410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If your area had audit findings, there will be a Follow Up audit. MAS will be in contact with the department to ensure that corrective action is being taken and we’re on the right track. </a:t>
            </a:r>
          </a:p>
          <a:p>
            <a:endParaRPr lang="en-US" dirty="0"/>
          </a:p>
          <a:p>
            <a:r>
              <a:rPr lang="en-US" dirty="0"/>
              <a:t>Only review previous findings – this is not another full audit. They will only review the status of the findings they issued. Using the response provided, OIA will determine if we did what we said we would do, or if we did something else that got us to the same corrective action. </a:t>
            </a:r>
          </a:p>
          <a:p>
            <a:r>
              <a:rPr lang="en-US" dirty="0"/>
              <a:t>Implemented – no issues</a:t>
            </a:r>
          </a:p>
          <a:p>
            <a:r>
              <a:rPr lang="en-US" dirty="0"/>
              <a:t>In Process – progress has been made but this is not fully implemented</a:t>
            </a:r>
          </a:p>
          <a:p>
            <a:r>
              <a:rPr lang="en-US" dirty="0"/>
              <a:t>Not Implemented – no progress has been made to correct the finding</a:t>
            </a:r>
          </a:p>
          <a:p>
            <a:endParaRPr lang="en-US" dirty="0"/>
          </a:p>
          <a:p>
            <a:r>
              <a:rPr lang="en-US" dirty="0"/>
              <a:t>2</a:t>
            </a:r>
            <a:r>
              <a:rPr lang="en-US" baseline="30000" dirty="0"/>
              <a:t>nd</a:t>
            </a:r>
            <a:r>
              <a:rPr lang="en-US" dirty="0"/>
              <a:t> Follow Up – OIA no longer conducts second follow ups. If your area receives a status of less than Implemented, you must notify MAS when you feel the finding is implemented so that it can be properly reported to the Board of Regents. </a:t>
            </a:r>
          </a:p>
          <a:p>
            <a:endParaRPr lang="en-US" dirty="0"/>
          </a:p>
          <a:p>
            <a:r>
              <a:rPr lang="en-US" dirty="0"/>
              <a:t>USM will conduct a follow up audit on OLA findings and let us know how they think we’re doing. OLA will retest prior findings during their next audit cycle.  If they find the issue has not been corrected, they will issue a REPEAT finding, which may have budgetary impact to UMBC.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12</a:t>
            </a:fld>
            <a:endParaRPr lang="en-US" altLang="en-US" dirty="0"/>
          </a:p>
        </p:txBody>
      </p:sp>
    </p:spTree>
    <p:extLst>
      <p:ext uri="{BB962C8B-B14F-4D97-AF65-F5344CB8AC3E}">
        <p14:creationId xmlns:p14="http://schemas.microsoft.com/office/powerpoint/2010/main" val="1163507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13</a:t>
            </a:fld>
            <a:endParaRPr lang="en-US" altLang="en-US" dirty="0"/>
          </a:p>
        </p:txBody>
      </p:sp>
    </p:spTree>
    <p:extLst>
      <p:ext uri="{BB962C8B-B14F-4D97-AF65-F5344CB8AC3E}">
        <p14:creationId xmlns:p14="http://schemas.microsoft.com/office/powerpoint/2010/main" val="4124607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Sensitive Inventory consists of things like computers, iPad, laptops.  Also audio visual equipment costing between $1-5K.  Counted every 3 years</a:t>
            </a:r>
          </a:p>
          <a:p>
            <a:pPr marL="628650" lvl="1" indent="-171450">
              <a:buFont typeface="Arial" panose="020B0604020202020204" pitchFamily="34" charset="0"/>
              <a:buChar char="•"/>
            </a:pPr>
            <a:r>
              <a:rPr lang="en-US" dirty="0"/>
              <a:t>Easily stolen</a:t>
            </a:r>
          </a:p>
          <a:p>
            <a:pPr marL="628650" lvl="1" indent="-171450">
              <a:buFont typeface="Arial" panose="020B0604020202020204" pitchFamily="34" charset="0"/>
              <a:buChar char="•"/>
            </a:pPr>
            <a:r>
              <a:rPr lang="en-US" dirty="0"/>
              <a:t>Personal use</a:t>
            </a:r>
          </a:p>
          <a:p>
            <a:pPr marL="628650" lvl="1" indent="-171450">
              <a:buFont typeface="Arial" panose="020B0604020202020204" pitchFamily="34" charset="0"/>
              <a:buChar char="•"/>
            </a:pPr>
            <a:r>
              <a:rPr lang="en-US" dirty="0"/>
              <a:t>Exchange for cash</a:t>
            </a:r>
          </a:p>
          <a:p>
            <a:pPr marL="171450" lvl="0" indent="-171450">
              <a:buFont typeface="Arial" panose="020B0604020202020204" pitchFamily="34" charset="0"/>
              <a:buChar char="•"/>
            </a:pPr>
            <a:r>
              <a:rPr lang="en-US" dirty="0"/>
              <a:t>Capital Inventory consists of equipment with a cost over $5,000. Counted every year</a:t>
            </a:r>
          </a:p>
          <a:p>
            <a:pPr marL="171450" lvl="0" indent="-171450">
              <a:buFont typeface="Arial" panose="020B0604020202020204" pitchFamily="34" charset="0"/>
              <a:buChar char="•"/>
            </a:pPr>
            <a:r>
              <a:rPr lang="en-US" dirty="0"/>
              <a:t>This can be a lot of stuff on a university campus with some departments having hundreds of inventoried items.</a:t>
            </a:r>
          </a:p>
          <a:p>
            <a:pPr marL="171450" indent="-171450">
              <a:buFont typeface="Arial" panose="020B0604020202020204" pitchFamily="34" charset="0"/>
              <a:buChar char="•"/>
            </a:pPr>
            <a:r>
              <a:rPr lang="en-US" dirty="0"/>
              <a:t>Missing Items – add to inventory when bought and remove from inventory when disposed of.</a:t>
            </a:r>
          </a:p>
          <a:p>
            <a:pPr marL="628650" lvl="1" indent="-171450">
              <a:buFont typeface="Arial" panose="020B0604020202020204" pitchFamily="34" charset="0"/>
              <a:buChar char="•"/>
            </a:pPr>
            <a:r>
              <a:rPr lang="en-US" dirty="0"/>
              <a:t>Once purchased, either through PAW or pcard, items must be added to department inventory</a:t>
            </a:r>
          </a:p>
          <a:p>
            <a:pPr marL="628650" lvl="1" indent="-171450">
              <a:buFont typeface="Arial" panose="020B0604020202020204" pitchFamily="34" charset="0"/>
              <a:buChar char="•"/>
            </a:pPr>
            <a:r>
              <a:rPr lang="en-US" dirty="0"/>
              <a:t>Asset addition forms are a required part of the pcard packet and supervisors should ensure they are present</a:t>
            </a:r>
          </a:p>
          <a:p>
            <a:pPr marL="171450" lvl="0" indent="-171450">
              <a:buFont typeface="Arial" panose="020B0604020202020204" pitchFamily="34" charset="0"/>
              <a:buChar char="•"/>
            </a:pPr>
            <a:r>
              <a:rPr lang="en-US" dirty="0"/>
              <a:t>Counts not done timely</a:t>
            </a:r>
          </a:p>
          <a:p>
            <a:pPr marL="628650" lvl="1" indent="-171450">
              <a:buFont typeface="Arial" panose="020B0604020202020204" pitchFamily="34" charset="0"/>
              <a:buChar char="•"/>
            </a:pPr>
            <a:r>
              <a:rPr lang="en-US" dirty="0"/>
              <a:t>Sensitive inventory is done every 3 years</a:t>
            </a:r>
          </a:p>
          <a:p>
            <a:pPr marL="628650" lvl="1" indent="-171450">
              <a:buFont typeface="Arial" panose="020B0604020202020204" pitchFamily="34" charset="0"/>
              <a:buChar char="•"/>
            </a:pPr>
            <a:r>
              <a:rPr lang="en-US" dirty="0"/>
              <a:t>Each department must have an inventory custodian who will do the counts</a:t>
            </a:r>
          </a:p>
          <a:p>
            <a:pPr marL="628650" lvl="1" indent="-171450">
              <a:buFont typeface="Arial" panose="020B0604020202020204" pitchFamily="34" charset="0"/>
              <a:buChar char="•"/>
            </a:pPr>
            <a:r>
              <a:rPr lang="en-US" dirty="0"/>
              <a:t>PLAN for these years to give your team enough time</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14</a:t>
            </a:fld>
            <a:endParaRPr lang="en-US" altLang="en-US" dirty="0"/>
          </a:p>
        </p:txBody>
      </p:sp>
    </p:spTree>
    <p:extLst>
      <p:ext uri="{BB962C8B-B14F-4D97-AF65-F5344CB8AC3E}">
        <p14:creationId xmlns:p14="http://schemas.microsoft.com/office/powerpoint/2010/main" val="2344087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Split Purchases – dividing purchases over $5000 transaction limit so that a pcard can be used</a:t>
            </a:r>
          </a:p>
          <a:p>
            <a:pPr marL="628650" lvl="1" indent="-171450">
              <a:buFont typeface="Arial" panose="020B0604020202020204" pitchFamily="34" charset="0"/>
              <a:buChar char="•"/>
            </a:pPr>
            <a:r>
              <a:rPr lang="en-US" dirty="0"/>
              <a:t>MAS reviews monthly</a:t>
            </a:r>
          </a:p>
          <a:p>
            <a:pPr marL="628650" lvl="1" indent="-171450">
              <a:buFont typeface="Arial" panose="020B0604020202020204" pitchFamily="34" charset="0"/>
              <a:buChar char="•"/>
            </a:pPr>
            <a:r>
              <a:rPr lang="en-US" dirty="0"/>
              <a:t>Cards will be suspended and/or cancelled</a:t>
            </a:r>
          </a:p>
          <a:p>
            <a:pPr marL="171450" lvl="0" indent="-171450">
              <a:buFont typeface="Arial" panose="020B0604020202020204" pitchFamily="34" charset="0"/>
              <a:buChar char="•"/>
            </a:pPr>
            <a:r>
              <a:rPr lang="en-US" dirty="0"/>
              <a:t>Unallowable purchases – can’t spend state funds on ever</a:t>
            </a:r>
          </a:p>
          <a:p>
            <a:pPr marL="628650" lvl="1" indent="-171450">
              <a:buFont typeface="Arial" panose="020B0604020202020204" pitchFamily="34" charset="0"/>
              <a:buChar char="•"/>
            </a:pPr>
            <a:r>
              <a:rPr lang="en-US" dirty="0"/>
              <a:t>Gift cards</a:t>
            </a:r>
          </a:p>
          <a:p>
            <a:pPr marL="628650" lvl="1" indent="-171450">
              <a:buFont typeface="Arial" panose="020B0604020202020204" pitchFamily="34" charset="0"/>
              <a:buChar char="•"/>
            </a:pPr>
            <a:r>
              <a:rPr lang="en-US" dirty="0"/>
              <a:t>Flowers and gifts</a:t>
            </a:r>
          </a:p>
          <a:p>
            <a:pPr marL="628650" lvl="1" indent="-171450">
              <a:buFont typeface="Arial" panose="020B0604020202020204" pitchFamily="34" charset="0"/>
              <a:buChar char="•"/>
            </a:pPr>
            <a:r>
              <a:rPr lang="en-US" dirty="0"/>
              <a:t>Fines and tickets</a:t>
            </a:r>
          </a:p>
          <a:p>
            <a:pPr marL="171450" indent="-171450">
              <a:buFont typeface="Arial" panose="020B0604020202020204" pitchFamily="34" charset="0"/>
              <a:buChar char="•"/>
            </a:pPr>
            <a:r>
              <a:rPr lang="en-US" dirty="0"/>
              <a:t>Documentation Issues</a:t>
            </a:r>
          </a:p>
          <a:p>
            <a:pPr marL="628650" lvl="1" indent="-171450">
              <a:buFont typeface="Arial" panose="020B0604020202020204" pitchFamily="34" charset="0"/>
              <a:buChar char="•"/>
            </a:pPr>
            <a:r>
              <a:rPr lang="en-US" dirty="0"/>
              <a:t>Missing receipts</a:t>
            </a:r>
          </a:p>
          <a:p>
            <a:pPr marL="628650" lvl="1" indent="-171450">
              <a:buFont typeface="Arial" panose="020B0604020202020204" pitchFamily="34" charset="0"/>
              <a:buChar char="•"/>
            </a:pPr>
            <a:r>
              <a:rPr lang="en-US" dirty="0"/>
              <a:t>Reasonable business purpose – how does this further the business of the university </a:t>
            </a:r>
          </a:p>
          <a:p>
            <a:pPr marL="628650" lvl="1" indent="-171450">
              <a:buFont typeface="Arial" panose="020B0604020202020204" pitchFamily="34" charset="0"/>
              <a:buChar char="•"/>
            </a:pPr>
            <a:r>
              <a:rPr lang="en-US" dirty="0"/>
              <a:t>Sales tax – exemption certificate available on the procurement site</a:t>
            </a:r>
          </a:p>
          <a:p>
            <a:pPr marL="628650" lvl="1" indent="-171450">
              <a:buFont typeface="Arial" panose="020B0604020202020204" pitchFamily="34" charset="0"/>
              <a:buChar char="•"/>
            </a:pPr>
            <a:r>
              <a:rPr lang="en-US" dirty="0"/>
              <a:t>Audit proof your documentation – anyone should be able to review the purchase and understand what it’s for. This will save you time during an audit</a:t>
            </a:r>
          </a:p>
          <a:p>
            <a:pPr marL="171450" lvl="0" indent="-171450">
              <a:buFont typeface="Arial" panose="020B0604020202020204" pitchFamily="34" charset="0"/>
              <a:buChar char="•"/>
            </a:pPr>
            <a:r>
              <a:rPr lang="en-US" dirty="0"/>
              <a:t>Supervisory Review</a:t>
            </a:r>
          </a:p>
          <a:p>
            <a:pPr marL="628650" lvl="1" indent="-171450">
              <a:buFont typeface="Arial" panose="020B0604020202020204" pitchFamily="34" charset="0"/>
              <a:buChar char="•"/>
            </a:pPr>
            <a:r>
              <a:rPr lang="en-US" dirty="0"/>
              <a:t>Supervisors are the line of defense for audit findings</a:t>
            </a:r>
          </a:p>
          <a:p>
            <a:pPr marL="628650" lvl="1" indent="-171450">
              <a:buFont typeface="Arial" panose="020B0604020202020204" pitchFamily="34" charset="0"/>
              <a:buChar char="•"/>
            </a:pPr>
            <a:r>
              <a:rPr lang="en-US" dirty="0"/>
              <a:t>Role is to ensure all documentation is present</a:t>
            </a:r>
          </a:p>
          <a:p>
            <a:pPr marL="628650" lvl="1" indent="-171450">
              <a:buFont typeface="Arial" panose="020B0604020202020204" pitchFamily="34" charset="0"/>
              <a:buChar char="•"/>
            </a:pPr>
            <a:r>
              <a:rPr lang="en-US" dirty="0"/>
              <a:t>Purchases make sense</a:t>
            </a:r>
          </a:p>
          <a:p>
            <a:pPr marL="628650" lvl="1" indent="-171450">
              <a:buFont typeface="Arial" panose="020B0604020202020204" pitchFamily="34" charset="0"/>
              <a:buChar char="•"/>
            </a:pPr>
            <a:r>
              <a:rPr lang="en-US" dirty="0"/>
              <a:t>Allocation is correct</a:t>
            </a:r>
          </a:p>
          <a:p>
            <a:pPr marL="628650" lvl="1" indent="-171450">
              <a:buFont typeface="Arial" panose="020B0604020202020204" pitchFamily="34" charset="0"/>
              <a:buChar char="•"/>
            </a:pPr>
            <a:r>
              <a:rPr lang="en-US" dirty="0"/>
              <a:t>Supervisor must be someone in a position OVER the cardholder</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err="1"/>
              <a:t>Pcard</a:t>
            </a:r>
            <a:r>
              <a:rPr lang="en-US" dirty="0"/>
              <a:t> resources for easy access</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15</a:t>
            </a:fld>
            <a:endParaRPr lang="en-US" altLang="en-US" dirty="0"/>
          </a:p>
        </p:txBody>
      </p:sp>
    </p:spTree>
    <p:extLst>
      <p:ext uri="{BB962C8B-B14F-4D97-AF65-F5344CB8AC3E}">
        <p14:creationId xmlns:p14="http://schemas.microsoft.com/office/powerpoint/2010/main" val="2974994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Sole Source (replacement parts good, common services bad)</a:t>
            </a:r>
          </a:p>
          <a:p>
            <a:pPr marL="171450" indent="-171450">
              <a:buFont typeface="Arial" panose="020B0604020202020204" pitchFamily="34" charset="0"/>
              <a:buChar char="•"/>
            </a:pPr>
            <a:r>
              <a:rPr lang="en-US" dirty="0"/>
              <a:t>Emergency Procurement (true emergency like floods)</a:t>
            </a:r>
          </a:p>
          <a:p>
            <a:pPr marL="171450" indent="-171450">
              <a:buFont typeface="Arial" panose="020B0604020202020204" pitchFamily="34" charset="0"/>
              <a:buChar char="•"/>
            </a:pPr>
            <a:r>
              <a:rPr lang="en-US" dirty="0"/>
              <a:t>Thresholds for contracts</a:t>
            </a:r>
          </a:p>
          <a:p>
            <a:pPr marL="628650" lvl="1" indent="-171450">
              <a:buFont typeface="Arial" panose="020B0604020202020204" pitchFamily="34" charset="0"/>
              <a:buChar char="•"/>
            </a:pPr>
            <a:r>
              <a:rPr lang="en-US" dirty="0"/>
              <a:t>If your purchase will exceed $5000, consider if you need a contract or a one-time payment request. You can’t use the pcard</a:t>
            </a:r>
          </a:p>
          <a:p>
            <a:pPr marL="628650" lvl="1" indent="-171450">
              <a:buFont typeface="Arial" panose="020B0604020202020204" pitchFamily="34" charset="0"/>
              <a:buChar char="•"/>
            </a:pPr>
            <a:r>
              <a:rPr lang="en-US" dirty="0"/>
              <a:t>Contracts must be entered into PAW and payment processed against the contract. </a:t>
            </a:r>
            <a:r>
              <a:rPr lang="en-US" dirty="0" err="1"/>
              <a:t>Pcards</a:t>
            </a:r>
            <a:r>
              <a:rPr lang="en-US" dirty="0"/>
              <a:t> should not be used for these invoices (prior audit finding)</a:t>
            </a:r>
          </a:p>
          <a:p>
            <a:pPr marL="171450" lvl="0" indent="-171450">
              <a:buFont typeface="Arial" panose="020B0604020202020204" pitchFamily="34" charset="0"/>
              <a:buChar char="•"/>
            </a:pPr>
            <a:r>
              <a:rPr lang="en-US" dirty="0"/>
              <a:t>If you think your purchase may exceed $25,000 please consult with Procurement early in the process</a:t>
            </a:r>
          </a:p>
          <a:p>
            <a:endParaRPr lang="en-US" dirty="0"/>
          </a:p>
          <a:p>
            <a:r>
              <a:rPr lang="en-US" dirty="0"/>
              <a:t>Procurement resources for easy access</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16</a:t>
            </a:fld>
            <a:endParaRPr lang="en-US" altLang="en-US" dirty="0"/>
          </a:p>
        </p:txBody>
      </p:sp>
    </p:spTree>
    <p:extLst>
      <p:ext uri="{BB962C8B-B14F-4D97-AF65-F5344CB8AC3E}">
        <p14:creationId xmlns:p14="http://schemas.microsoft.com/office/powerpoint/2010/main" val="913317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17</a:t>
            </a:fld>
            <a:endParaRPr lang="en-US" altLang="en-US" dirty="0"/>
          </a:p>
        </p:txBody>
      </p:sp>
    </p:spTree>
    <p:extLst>
      <p:ext uri="{BB962C8B-B14F-4D97-AF65-F5344CB8AC3E}">
        <p14:creationId xmlns:p14="http://schemas.microsoft.com/office/powerpoint/2010/main" val="3160225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18</a:t>
            </a:fld>
            <a:endParaRPr lang="en-US" altLang="en-US" dirty="0"/>
          </a:p>
        </p:txBody>
      </p:sp>
    </p:spTree>
    <p:extLst>
      <p:ext uri="{BB962C8B-B14F-4D97-AF65-F5344CB8AC3E}">
        <p14:creationId xmlns:p14="http://schemas.microsoft.com/office/powerpoint/2010/main" val="2680403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format today as there are many new people …</a:t>
            </a:r>
          </a:p>
          <a:p>
            <a:endParaRPr lang="en-US" dirty="0"/>
          </a:p>
          <a:p>
            <a:r>
              <a:rPr lang="en-US" dirty="0"/>
              <a:t>Hope to provide a better understanding of what MAS does and a better understanding of the audit process overall</a:t>
            </a:r>
          </a:p>
          <a:p>
            <a:endParaRPr lang="en-US" dirty="0"/>
          </a:p>
          <a:p>
            <a:r>
              <a:rPr lang="en-US" dirty="0"/>
              <a:t>We will touch on the audits currently in progress</a:t>
            </a:r>
          </a:p>
          <a:p>
            <a:endParaRPr lang="en-US" dirty="0"/>
          </a:p>
          <a:p>
            <a:r>
              <a:rPr lang="en-US" dirty="0"/>
              <a:t>And we will provide resources that we hope are valuable to you and your staff should questions arise.</a:t>
            </a:r>
          </a:p>
          <a:p>
            <a:endParaRPr lang="en-US" dirty="0"/>
          </a:p>
          <a:p>
            <a:r>
              <a:rPr lang="en-US" dirty="0"/>
              <a:t>I want to touch on leadership’s role for a moment.  </a:t>
            </a:r>
          </a:p>
          <a:p>
            <a:endParaRPr lang="en-US" dirty="0"/>
          </a:p>
          <a:p>
            <a:r>
              <a:rPr lang="en-US" dirty="0"/>
              <a:t>Leaders should be setting the tone for their staff and that includes modeling ethical behavior that sends a clear message that we all need to follow policies and procedures.</a:t>
            </a:r>
          </a:p>
          <a:p>
            <a:endParaRPr lang="en-US" dirty="0"/>
          </a:p>
          <a:p>
            <a:r>
              <a:rPr lang="en-US" dirty="0"/>
              <a:t>We will discuss common audit findings later this morning and it isn’t surprising where these common audit findings occur.  I’d encourage everyone in this room to become more familiar with the resources that will be shared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2</a:t>
            </a:fld>
            <a:endParaRPr lang="en-US" altLang="en-US" dirty="0"/>
          </a:p>
        </p:txBody>
      </p:sp>
    </p:spTree>
    <p:extLst>
      <p:ext uri="{BB962C8B-B14F-4D97-AF65-F5344CB8AC3E}">
        <p14:creationId xmlns:p14="http://schemas.microsoft.com/office/powerpoint/2010/main" val="2178064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 is a resource for the university.</a:t>
            </a:r>
          </a:p>
          <a:p>
            <a:r>
              <a:rPr lang="en-US" dirty="0"/>
              <a:t>They work to promote ethical behavior and ensure the university complies with laws, policies and procedures.</a:t>
            </a:r>
          </a:p>
          <a:p>
            <a:r>
              <a:rPr lang="en-US" dirty="0"/>
              <a:t>They not only help to identify issues,</a:t>
            </a:r>
          </a:p>
          <a:p>
            <a:r>
              <a:rPr lang="en-US" dirty="0"/>
              <a:t>they help us continually improve our internal controls </a:t>
            </a:r>
          </a:p>
          <a:p>
            <a:r>
              <a:rPr lang="en-US" dirty="0"/>
              <a:t>and advocate for best practices.</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3</a:t>
            </a:fld>
            <a:endParaRPr lang="en-US" altLang="en-US" dirty="0"/>
          </a:p>
        </p:txBody>
      </p:sp>
    </p:spTree>
    <p:extLst>
      <p:ext uri="{BB962C8B-B14F-4D97-AF65-F5344CB8AC3E}">
        <p14:creationId xmlns:p14="http://schemas.microsoft.com/office/powerpoint/2010/main" val="3732154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4</a:t>
            </a:fld>
            <a:endParaRPr lang="en-US" altLang="en-US" dirty="0"/>
          </a:p>
        </p:txBody>
      </p:sp>
    </p:spTree>
    <p:extLst>
      <p:ext uri="{BB962C8B-B14F-4D97-AF65-F5344CB8AC3E}">
        <p14:creationId xmlns:p14="http://schemas.microsoft.com/office/powerpoint/2010/main" val="3107571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Communicates audit plans – The President’s Office receives USM’s audit plan each year in January. </a:t>
            </a:r>
          </a:p>
          <a:p>
            <a:r>
              <a:rPr lang="en-US" dirty="0"/>
              <a:t>MAS will reach out to each area on the plan to notify them and offer pre-audit sessions to prepare for the audit. </a:t>
            </a:r>
          </a:p>
          <a:p>
            <a:r>
              <a:rPr lang="en-US" dirty="0"/>
              <a:t>We do not know when theses audits will occur during the year.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5</a:t>
            </a:fld>
            <a:endParaRPr lang="en-US" altLang="en-US" dirty="0"/>
          </a:p>
        </p:txBody>
      </p:sp>
    </p:spTree>
    <p:extLst>
      <p:ext uri="{BB962C8B-B14F-4D97-AF65-F5344CB8AC3E}">
        <p14:creationId xmlns:p14="http://schemas.microsoft.com/office/powerpoint/2010/main" val="804979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new policies are implemented.</a:t>
            </a:r>
          </a:p>
          <a:p>
            <a:endParaRPr lang="en-US" dirty="0"/>
          </a:p>
          <a:p>
            <a:r>
              <a:rPr lang="en-US" dirty="0"/>
              <a:t>MAS will also assist policy sponsors in the development of new policies and provide guidance to departments that are writing or revising policies.</a:t>
            </a:r>
          </a:p>
          <a:p>
            <a:endParaRPr lang="en-US" dirty="0"/>
          </a:p>
          <a:p>
            <a:r>
              <a:rPr lang="en-US" dirty="0"/>
              <a:t>All policies, once briefed to senior leadership and signed by the president, will be posted to our website.</a:t>
            </a:r>
          </a:p>
          <a:p>
            <a:endParaRPr lang="en-US" dirty="0"/>
          </a:p>
          <a:p>
            <a:r>
              <a:rPr lang="en-US" dirty="0"/>
              <a:t>The USM and UMBC policy websites are linked in the resource page for convenience. </a:t>
            </a:r>
          </a:p>
          <a:p>
            <a:r>
              <a:rPr lang="en-US" dirty="0"/>
              <a:t>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6</a:t>
            </a:fld>
            <a:endParaRPr lang="en-US" altLang="en-US" dirty="0"/>
          </a:p>
        </p:txBody>
      </p:sp>
    </p:spTree>
    <p:extLst>
      <p:ext uri="{BB962C8B-B14F-4D97-AF65-F5344CB8AC3E}">
        <p14:creationId xmlns:p14="http://schemas.microsoft.com/office/powerpoint/2010/main" val="2795349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available online and are self paced.</a:t>
            </a:r>
          </a:p>
          <a:p>
            <a:endParaRPr lang="en-US" dirty="0"/>
          </a:p>
          <a:p>
            <a:r>
              <a:rPr lang="en-US" dirty="0"/>
              <a:t>MAS is also able to present in person when requested by a department.</a:t>
            </a:r>
          </a:p>
          <a:p>
            <a:endParaRPr lang="en-US" dirty="0"/>
          </a:p>
          <a:p>
            <a:r>
              <a:rPr lang="en-US" dirty="0"/>
              <a:t>MAS is available to consult or review written policies and revisions to ensure proper internal controls and provide best practices. </a:t>
            </a:r>
          </a:p>
          <a:p>
            <a:r>
              <a:rPr lang="en-US" dirty="0"/>
              <a:t>If circumstances in your area are changing and you’re having to change the way you do things, we’re here to assist.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7</a:t>
            </a:fld>
            <a:endParaRPr lang="en-US" altLang="en-US" dirty="0"/>
          </a:p>
        </p:txBody>
      </p:sp>
    </p:spTree>
    <p:extLst>
      <p:ext uri="{BB962C8B-B14F-4D97-AF65-F5344CB8AC3E}">
        <p14:creationId xmlns:p14="http://schemas.microsoft.com/office/powerpoint/2010/main" val="2159214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options for reporting fraud</a:t>
            </a:r>
          </a:p>
          <a:p>
            <a:r>
              <a:rPr lang="en-US" dirty="0"/>
              <a:t>Email, phone and electronic form.</a:t>
            </a:r>
          </a:p>
          <a:p>
            <a:r>
              <a:rPr lang="en-US" dirty="0"/>
              <a:t>-MAS we will review as much as we can and keep your identity anonymous. You may make an anonymous allegation but that will limit our ability to collect more information and communicate any corrective actions</a:t>
            </a:r>
          </a:p>
          <a:p>
            <a:r>
              <a:rPr lang="en-US" dirty="0"/>
              <a:t>-USM Internal Audit</a:t>
            </a:r>
          </a:p>
          <a:p>
            <a:r>
              <a:rPr lang="en-US" dirty="0"/>
              <a:t>-Office of Legislative Audit (OLA)</a:t>
            </a:r>
          </a:p>
          <a:p>
            <a:endParaRPr lang="en-US" dirty="0"/>
          </a:p>
          <a:p>
            <a:r>
              <a:rPr lang="en-US" dirty="0"/>
              <a:t>BOR Policy requires that we report known or suspected instances of fraud or fiscal irregularities to the Chancellor, Internal Audit, the AG, and the Governor’s Office.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8</a:t>
            </a:fld>
            <a:endParaRPr lang="en-US" altLang="en-US" dirty="0"/>
          </a:p>
        </p:txBody>
      </p:sp>
    </p:spTree>
    <p:extLst>
      <p:ext uri="{BB962C8B-B14F-4D97-AF65-F5344CB8AC3E}">
        <p14:creationId xmlns:p14="http://schemas.microsoft.com/office/powerpoint/2010/main" val="689097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USM Conducts 2 types of audits</a:t>
            </a:r>
          </a:p>
          <a:p>
            <a:endParaRPr lang="en-US" dirty="0"/>
          </a:p>
          <a:p>
            <a:r>
              <a:rPr lang="en-US" dirty="0"/>
              <a:t>Compliance audits are typically narrow in scope and ensure our compliance with a specific USM policy or regulation</a:t>
            </a:r>
          </a:p>
          <a:p>
            <a:endParaRPr lang="en-US" dirty="0"/>
          </a:p>
          <a:p>
            <a:r>
              <a:rPr lang="en-US" dirty="0"/>
              <a:t>Business Process or departmental audits are broader in scope.  This is where the auditors will be testing our internal controls and reviewing our internal policies and procedures for best practices. IT audits are also conducted under this area</a:t>
            </a:r>
          </a:p>
          <a:p>
            <a:r>
              <a:rPr lang="en-US" dirty="0"/>
              <a:t>They’ll review areas such as </a:t>
            </a:r>
          </a:p>
          <a:p>
            <a:pPr marL="171450" indent="-171450">
              <a:buFont typeface="Arial" panose="020B0604020202020204" pitchFamily="34" charset="0"/>
              <a:buChar char="•"/>
            </a:pPr>
            <a:r>
              <a:rPr lang="en-US" dirty="0"/>
              <a:t>Contracts</a:t>
            </a:r>
          </a:p>
          <a:p>
            <a:pPr marL="171450" indent="-171450">
              <a:buFont typeface="Arial" panose="020B0604020202020204" pitchFamily="34" charset="0"/>
              <a:buChar char="•"/>
            </a:pPr>
            <a:r>
              <a:rPr lang="en-US" dirty="0" err="1"/>
              <a:t>Pcards</a:t>
            </a:r>
            <a:endParaRPr lang="en-US" dirty="0"/>
          </a:p>
          <a:p>
            <a:pPr marL="171450" indent="-171450">
              <a:buFont typeface="Arial" panose="020B0604020202020204" pitchFamily="34" charset="0"/>
              <a:buChar char="•"/>
            </a:pPr>
            <a:r>
              <a:rPr lang="en-US" dirty="0"/>
              <a:t>Travel</a:t>
            </a:r>
          </a:p>
          <a:p>
            <a:pPr marL="171450" indent="-171450">
              <a:buFont typeface="Arial" panose="020B0604020202020204" pitchFamily="34" charset="0"/>
              <a:buChar char="•"/>
            </a:pPr>
            <a:r>
              <a:rPr lang="en-US" dirty="0"/>
              <a:t>Sabbatical </a:t>
            </a:r>
          </a:p>
          <a:p>
            <a:pPr marL="171450" indent="-171450">
              <a:buFont typeface="Arial" panose="020B0604020202020204" pitchFamily="34" charset="0"/>
              <a:buChar char="•"/>
            </a:pPr>
            <a:r>
              <a:rPr lang="en-US" dirty="0"/>
              <a:t>Inventory</a:t>
            </a:r>
          </a:p>
          <a:p>
            <a:pPr marL="171450" indent="-171450">
              <a:buFont typeface="Arial" panose="020B0604020202020204" pitchFamily="34" charset="0"/>
              <a:buChar char="•"/>
            </a:pPr>
            <a:r>
              <a:rPr lang="en-US" dirty="0"/>
              <a:t>Working Fund, etc. </a:t>
            </a:r>
          </a:p>
          <a:p>
            <a:pPr marL="0" indent="0">
              <a:buFont typeface="Arial" panose="020B0604020202020204" pitchFamily="34" charset="0"/>
              <a:buNone/>
            </a:pPr>
            <a:r>
              <a:rPr lang="en-US" dirty="0"/>
              <a:t>These audits help us to identify and correct issues before they’re detected by external auditors.  </a:t>
            </a:r>
          </a:p>
          <a:p>
            <a:pPr marL="0" indent="0">
              <a:buFont typeface="Arial" panose="020B0604020202020204" pitchFamily="34" charset="0"/>
              <a:buNone/>
            </a:pPr>
            <a:r>
              <a:rPr lang="en-US" dirty="0"/>
              <a:t>Here are the internal audits that have been performed over the past year. </a:t>
            </a:r>
          </a:p>
        </p:txBody>
      </p:sp>
      <p:sp>
        <p:nvSpPr>
          <p:cNvPr id="4" name="Slide Number Placeholder 3"/>
          <p:cNvSpPr>
            <a:spLocks noGrp="1"/>
          </p:cNvSpPr>
          <p:nvPr>
            <p:ph type="sldNum" sz="quarter" idx="5"/>
          </p:nvPr>
        </p:nvSpPr>
        <p:spPr/>
        <p:txBody>
          <a:bodyPr/>
          <a:lstStyle/>
          <a:p>
            <a:pPr>
              <a:defRPr/>
            </a:pPr>
            <a:fld id="{F32478F2-FEB5-4F1E-9A60-BCA9E8B0789B}" type="slidenum">
              <a:rPr lang="en-US" altLang="en-US" smtClean="0"/>
              <a:pPr>
                <a:defRPr/>
              </a:pPr>
              <a:t>9</a:t>
            </a:fld>
            <a:endParaRPr lang="en-US" altLang="en-US" dirty="0"/>
          </a:p>
        </p:txBody>
      </p:sp>
    </p:spTree>
    <p:extLst>
      <p:ext uri="{BB962C8B-B14F-4D97-AF65-F5344CB8AC3E}">
        <p14:creationId xmlns:p14="http://schemas.microsoft.com/office/powerpoint/2010/main" val="66524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1676400" cy="68580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5" name="Rectangle 7"/>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1400" dirty="0">
                <a:latin typeface="Arial Rounded MT Bold" pitchFamily="34" charset="0"/>
              </a:rPr>
              <a:t>www.umbc.edu</a:t>
            </a:r>
            <a:endParaRPr lang="en-US" altLang="en-US" sz="1400" dirty="0">
              <a:solidFill>
                <a:schemeClr val="bg1"/>
              </a:solidFill>
            </a:endParaRPr>
          </a:p>
        </p:txBody>
      </p:sp>
      <p:pic>
        <p:nvPicPr>
          <p:cNvPr id="6"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8463" y="4953000"/>
            <a:ext cx="8794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8834" name="Rectangle 2"/>
          <p:cNvSpPr>
            <a:spLocks noGrp="1" noChangeArrowheads="1"/>
          </p:cNvSpPr>
          <p:nvPr>
            <p:ph type="subTitle" idx="1"/>
          </p:nvPr>
        </p:nvSpPr>
        <p:spPr>
          <a:xfrm>
            <a:off x="2057400" y="3505200"/>
            <a:ext cx="6400800" cy="1219200"/>
          </a:xfrm>
        </p:spPr>
        <p:txBody>
          <a:bodyPr/>
          <a:lstStyle>
            <a:lvl1pPr marL="0" indent="0" algn="ctr">
              <a:buFontTx/>
              <a:buNone/>
              <a:defRPr>
                <a:effectLst>
                  <a:outerShdw blurRad="38100" dist="38100" dir="2700000" algn="tl">
                    <a:srgbClr val="C0C0C0"/>
                  </a:outerShdw>
                </a:effectLst>
              </a:defRPr>
            </a:lvl1pPr>
          </a:lstStyle>
          <a:p>
            <a:r>
              <a:rPr lang="en-US"/>
              <a:t>Click to edit Master subtitle style</a:t>
            </a:r>
          </a:p>
        </p:txBody>
      </p:sp>
      <p:sp>
        <p:nvSpPr>
          <p:cNvPr id="248838" name="Rectangle 6"/>
          <p:cNvSpPr>
            <a:spLocks noGrp="1" noChangeArrowheads="1"/>
          </p:cNvSpPr>
          <p:nvPr>
            <p:ph type="ctrTitle"/>
          </p:nvPr>
        </p:nvSpPr>
        <p:spPr>
          <a:xfrm>
            <a:off x="685800" y="1905000"/>
            <a:ext cx="7772400" cy="1143000"/>
          </a:xfrm>
          <a:solidFill>
            <a:srgbClr val="FFCC00"/>
          </a:solidFill>
        </p:spPr>
        <p:txBody>
          <a:bodyPr/>
          <a:lstStyle>
            <a:lvl1pPr>
              <a:defRPr>
                <a:effectLst>
                  <a:outerShdw blurRad="38100" dist="38100" dir="2700000" algn="tl">
                    <a:srgbClr val="FFFFFF"/>
                  </a:outerShdw>
                </a:effectLst>
              </a:defRPr>
            </a:lvl1pPr>
          </a:lstStyle>
          <a:p>
            <a:r>
              <a:rPr lang="en-US"/>
              <a:t>Click to edit Master title style</a:t>
            </a:r>
          </a:p>
        </p:txBody>
      </p:sp>
      <p:sp>
        <p:nvSpPr>
          <p:cNvPr id="7" name="Rectangle 3"/>
          <p:cNvSpPr>
            <a:spLocks noGrp="1" noChangeArrowheads="1"/>
          </p:cNvSpPr>
          <p:nvPr>
            <p:ph type="dt" sz="half" idx="10"/>
          </p:nvPr>
        </p:nvSpPr>
        <p:spPr>
          <a:xfrm>
            <a:off x="2057400" y="6248400"/>
            <a:ext cx="1905000" cy="457200"/>
          </a:xfrm>
        </p:spPr>
        <p:txBody>
          <a:bodyPr/>
          <a:lstStyle>
            <a:lvl1pPr>
              <a:defRPr>
                <a:solidFill>
                  <a:schemeClr val="bg1"/>
                </a:solidFill>
              </a:defRPr>
            </a:lvl1pPr>
          </a:lstStyle>
          <a:p>
            <a:pPr>
              <a:defRPr/>
            </a:pPr>
            <a:fld id="{CDC764B8-9907-4BE4-9377-099DF54DF402}" type="datetime1">
              <a:rPr lang="en-US"/>
              <a:pPr>
                <a:defRPr/>
              </a:pPr>
              <a:t>11/6/23</a:t>
            </a:fld>
            <a:endParaRPr lang="en-US" dirty="0"/>
          </a:p>
        </p:txBody>
      </p:sp>
    </p:spTree>
    <p:extLst>
      <p:ext uri="{BB962C8B-B14F-4D97-AF65-F5344CB8AC3E}">
        <p14:creationId xmlns:p14="http://schemas.microsoft.com/office/powerpoint/2010/main" val="351264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4EE23F-2101-4897-8760-3929B1CE466A}" type="datetime1">
              <a:rPr lang="en-US"/>
              <a:pPr>
                <a:defRPr/>
              </a:pPr>
              <a:t>11/6/23</a:t>
            </a:fld>
            <a:endParaRPr lang="en-US" dirty="0">
              <a:latin typeface="+mn-lt"/>
            </a:endParaRPr>
          </a:p>
        </p:txBody>
      </p:sp>
    </p:spTree>
    <p:extLst>
      <p:ext uri="{BB962C8B-B14F-4D97-AF65-F5344CB8AC3E}">
        <p14:creationId xmlns:p14="http://schemas.microsoft.com/office/powerpoint/2010/main" val="117595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609600"/>
            <a:ext cx="16573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609600"/>
            <a:ext cx="481965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FDF30A-F39A-4F56-8A3B-0CC59F1EFCB5}" type="datetime1">
              <a:rPr lang="en-US"/>
              <a:pPr>
                <a:defRPr/>
              </a:pPr>
              <a:t>11/6/23</a:t>
            </a:fld>
            <a:endParaRPr lang="en-US" dirty="0">
              <a:latin typeface="+mn-lt"/>
            </a:endParaRPr>
          </a:p>
        </p:txBody>
      </p:sp>
    </p:spTree>
    <p:extLst>
      <p:ext uri="{BB962C8B-B14F-4D97-AF65-F5344CB8AC3E}">
        <p14:creationId xmlns:p14="http://schemas.microsoft.com/office/powerpoint/2010/main" val="855260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0E1CC593-B71D-4BF4-9DAD-BF8D170341E6}" type="datetime1">
              <a:rPr lang="en-US" smtClean="0"/>
              <a:pPr>
                <a:defRPr/>
              </a:pPr>
              <a:t>11/6/23</a:t>
            </a:fld>
            <a:endParaRPr lang="en-US" dirty="0"/>
          </a:p>
        </p:txBody>
      </p:sp>
    </p:spTree>
    <p:extLst>
      <p:ext uri="{BB962C8B-B14F-4D97-AF65-F5344CB8AC3E}">
        <p14:creationId xmlns:p14="http://schemas.microsoft.com/office/powerpoint/2010/main" val="146799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B5E11AC-8F95-4163-B1A0-D40D1EEFD5C3}" type="datetime1">
              <a:rPr lang="en-US"/>
              <a:pPr>
                <a:defRPr/>
              </a:pPr>
              <a:t>11/6/23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871009D-3394-40EF-B180-4A16AED12EDF}" type="slidenum">
              <a:rPr lang="en-US" altLang="en-US"/>
              <a:pPr>
                <a:defRPr/>
              </a:pPr>
              <a:t>‹#›</a:t>
            </a:fld>
            <a:endParaRPr lang="en-US" altLang="en-US" dirty="0"/>
          </a:p>
        </p:txBody>
      </p:sp>
    </p:spTree>
    <p:extLst>
      <p:ext uri="{BB962C8B-B14F-4D97-AF65-F5344CB8AC3E}">
        <p14:creationId xmlns:p14="http://schemas.microsoft.com/office/powerpoint/2010/main" val="3169137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922C8B-2AA2-4415-95B0-A020B301C6BD}" type="datetime1">
              <a:rPr lang="en-US"/>
              <a:pPr>
                <a:defRPr/>
              </a:pPr>
              <a:t>11/6/23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4F0A68E-48BD-46E5-8031-D4C3801F503F}" type="slidenum">
              <a:rPr lang="en-US" altLang="en-US"/>
              <a:pPr>
                <a:defRPr/>
              </a:pPr>
              <a:t>‹#›</a:t>
            </a:fld>
            <a:endParaRPr lang="en-US" altLang="en-US" dirty="0"/>
          </a:p>
        </p:txBody>
      </p:sp>
    </p:spTree>
    <p:extLst>
      <p:ext uri="{BB962C8B-B14F-4D97-AF65-F5344CB8AC3E}">
        <p14:creationId xmlns:p14="http://schemas.microsoft.com/office/powerpoint/2010/main" val="1887787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E4AFBD5-C6F6-4C86-B57F-F3FFC8FB9BA1}" type="datetime1">
              <a:rPr lang="en-US"/>
              <a:pPr>
                <a:defRPr/>
              </a:pPr>
              <a:t>11/6/23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F903BE3-FF18-4CEC-912C-E5420FA442D7}" type="slidenum">
              <a:rPr lang="en-US" altLang="en-US"/>
              <a:pPr>
                <a:defRPr/>
              </a:pPr>
              <a:t>‹#›</a:t>
            </a:fld>
            <a:endParaRPr lang="en-US" altLang="en-US" dirty="0"/>
          </a:p>
        </p:txBody>
      </p:sp>
    </p:spTree>
    <p:extLst>
      <p:ext uri="{BB962C8B-B14F-4D97-AF65-F5344CB8AC3E}">
        <p14:creationId xmlns:p14="http://schemas.microsoft.com/office/powerpoint/2010/main" val="1546747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E358B8C-9D59-4484-ACD8-0061767EA1B1}" type="datetime1">
              <a:rPr lang="en-US"/>
              <a:pPr>
                <a:defRPr/>
              </a:pPr>
              <a:t>11/6/23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6F4A60-E6DE-421B-A9D1-A0EC1FBDD898}" type="slidenum">
              <a:rPr lang="en-US" altLang="en-US"/>
              <a:pPr>
                <a:defRPr/>
              </a:pPr>
              <a:t>‹#›</a:t>
            </a:fld>
            <a:endParaRPr lang="en-US" altLang="en-US" dirty="0"/>
          </a:p>
        </p:txBody>
      </p:sp>
    </p:spTree>
    <p:extLst>
      <p:ext uri="{BB962C8B-B14F-4D97-AF65-F5344CB8AC3E}">
        <p14:creationId xmlns:p14="http://schemas.microsoft.com/office/powerpoint/2010/main" val="4286869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F8FF25C-7045-48F8-87E6-5B251E3FBEE3}" type="datetime1">
              <a:rPr lang="en-US"/>
              <a:pPr>
                <a:defRPr/>
              </a:pPr>
              <a:t>11/6/23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422927C-F70F-43B2-90DD-6D91C468CF5D}" type="slidenum">
              <a:rPr lang="en-US" altLang="en-US"/>
              <a:pPr>
                <a:defRPr/>
              </a:pPr>
              <a:t>‹#›</a:t>
            </a:fld>
            <a:endParaRPr lang="en-US" altLang="en-US" dirty="0"/>
          </a:p>
        </p:txBody>
      </p:sp>
    </p:spTree>
    <p:extLst>
      <p:ext uri="{BB962C8B-B14F-4D97-AF65-F5344CB8AC3E}">
        <p14:creationId xmlns:p14="http://schemas.microsoft.com/office/powerpoint/2010/main" val="3351741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57DFBF3-33C1-4389-98B4-F317BD56254B}" type="datetime1">
              <a:rPr lang="en-US"/>
              <a:pPr>
                <a:defRPr/>
              </a:pPr>
              <a:t>11/6/23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87919D3-999B-4285-B44D-C9071B7B8C38}" type="slidenum">
              <a:rPr lang="en-US" altLang="en-US"/>
              <a:pPr>
                <a:defRPr/>
              </a:pPr>
              <a:t>‹#›</a:t>
            </a:fld>
            <a:endParaRPr lang="en-US" altLang="en-US" dirty="0"/>
          </a:p>
        </p:txBody>
      </p:sp>
    </p:spTree>
    <p:extLst>
      <p:ext uri="{BB962C8B-B14F-4D97-AF65-F5344CB8AC3E}">
        <p14:creationId xmlns:p14="http://schemas.microsoft.com/office/powerpoint/2010/main" val="2869900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4EE47C-0DCC-49B1-9431-532581B04600}" type="datetime1">
              <a:rPr lang="en-US"/>
              <a:pPr>
                <a:defRPr/>
              </a:pPr>
              <a:t>11/6/23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33E0471-55F3-4C44-9D41-CFC1F49672CB}" type="slidenum">
              <a:rPr lang="en-US" altLang="en-US"/>
              <a:pPr>
                <a:defRPr/>
              </a:pPr>
              <a:t>‹#›</a:t>
            </a:fld>
            <a:endParaRPr lang="en-US" altLang="en-US" dirty="0"/>
          </a:p>
        </p:txBody>
      </p:sp>
    </p:spTree>
    <p:extLst>
      <p:ext uri="{BB962C8B-B14F-4D97-AF65-F5344CB8AC3E}">
        <p14:creationId xmlns:p14="http://schemas.microsoft.com/office/powerpoint/2010/main" val="298975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1A14E38-271D-4D1F-9C66-40C91C877656}" type="datetime1">
              <a:rPr lang="en-US"/>
              <a:pPr>
                <a:defRPr/>
              </a:pPr>
              <a:t>11/6/23</a:t>
            </a:fld>
            <a:endParaRPr lang="en-US" dirty="0">
              <a:latin typeface="+mn-lt"/>
            </a:endParaRPr>
          </a:p>
        </p:txBody>
      </p:sp>
    </p:spTree>
    <p:extLst>
      <p:ext uri="{BB962C8B-B14F-4D97-AF65-F5344CB8AC3E}">
        <p14:creationId xmlns:p14="http://schemas.microsoft.com/office/powerpoint/2010/main" val="1768270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0CD3C17-9F2B-4082-8712-7AC460539476}" type="datetime1">
              <a:rPr lang="en-US"/>
              <a:pPr>
                <a:defRPr/>
              </a:pPr>
              <a:t>11/6/23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3858D9-1BC2-439C-B5E3-6625340F5E30}" type="slidenum">
              <a:rPr lang="en-US" altLang="en-US"/>
              <a:pPr>
                <a:defRPr/>
              </a:pPr>
              <a:t>‹#›</a:t>
            </a:fld>
            <a:endParaRPr lang="en-US" altLang="en-US" dirty="0"/>
          </a:p>
        </p:txBody>
      </p:sp>
    </p:spTree>
    <p:extLst>
      <p:ext uri="{BB962C8B-B14F-4D97-AF65-F5344CB8AC3E}">
        <p14:creationId xmlns:p14="http://schemas.microsoft.com/office/powerpoint/2010/main" val="3489830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14C85F-42F7-4142-876E-F4FD363C91E7}" type="datetime1">
              <a:rPr lang="en-US"/>
              <a:pPr>
                <a:defRPr/>
              </a:pPr>
              <a:t>11/6/23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FE90346-8688-400E-940C-1060C93D122B}" type="slidenum">
              <a:rPr lang="en-US" altLang="en-US"/>
              <a:pPr>
                <a:defRPr/>
              </a:pPr>
              <a:t>‹#›</a:t>
            </a:fld>
            <a:endParaRPr lang="en-US" altLang="en-US" dirty="0"/>
          </a:p>
        </p:txBody>
      </p:sp>
    </p:spTree>
    <p:extLst>
      <p:ext uri="{BB962C8B-B14F-4D97-AF65-F5344CB8AC3E}">
        <p14:creationId xmlns:p14="http://schemas.microsoft.com/office/powerpoint/2010/main" val="60654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AB309B-689F-4632-9B42-F18CD5A3CE7C}" type="datetime1">
              <a:rPr lang="en-US"/>
              <a:pPr>
                <a:defRPr/>
              </a:pPr>
              <a:t>11/6/23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2340CE-A35B-48D1-9025-EF0817EB6C9C}" type="slidenum">
              <a:rPr lang="en-US" altLang="en-US"/>
              <a:pPr>
                <a:defRPr/>
              </a:pPr>
              <a:t>‹#›</a:t>
            </a:fld>
            <a:endParaRPr lang="en-US" altLang="en-US" dirty="0"/>
          </a:p>
        </p:txBody>
      </p:sp>
    </p:spTree>
    <p:extLst>
      <p:ext uri="{BB962C8B-B14F-4D97-AF65-F5344CB8AC3E}">
        <p14:creationId xmlns:p14="http://schemas.microsoft.com/office/powerpoint/2010/main" val="796873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6C1D16-AA0F-4026-B4E8-7C5F7D1C11BF}" type="datetime1">
              <a:rPr lang="en-US"/>
              <a:pPr>
                <a:defRPr/>
              </a:pPr>
              <a:t>11/6/23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B4344D-83B9-4F73-8AE2-305CD8B1567C}" type="slidenum">
              <a:rPr lang="en-US" altLang="en-US"/>
              <a:pPr>
                <a:defRPr/>
              </a:pPr>
              <a:t>‹#›</a:t>
            </a:fld>
            <a:endParaRPr lang="en-US" altLang="en-US" dirty="0"/>
          </a:p>
        </p:txBody>
      </p:sp>
    </p:spTree>
    <p:extLst>
      <p:ext uri="{BB962C8B-B14F-4D97-AF65-F5344CB8AC3E}">
        <p14:creationId xmlns:p14="http://schemas.microsoft.com/office/powerpoint/2010/main" val="3976629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4B931B3-7C33-4344-A043-A53D3C057029}" type="datetime1">
              <a:rPr lang="en-US"/>
              <a:pPr>
                <a:defRPr/>
              </a:pPr>
              <a:t>11/6/23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1DD9DB0-8D5D-48EC-962F-16986C09590F}" type="slidenum">
              <a:rPr lang="en-US" altLang="en-US"/>
              <a:pPr>
                <a:defRPr/>
              </a:pPr>
              <a:t>‹#›</a:t>
            </a:fld>
            <a:endParaRPr lang="en-US" altLang="en-US" dirty="0"/>
          </a:p>
        </p:txBody>
      </p:sp>
    </p:spTree>
    <p:extLst>
      <p:ext uri="{BB962C8B-B14F-4D97-AF65-F5344CB8AC3E}">
        <p14:creationId xmlns:p14="http://schemas.microsoft.com/office/powerpoint/2010/main" val="420499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9462727-B0FC-42D9-8B9E-31B7B799DE6C}" type="datetime1">
              <a:rPr lang="en-US"/>
              <a:pPr>
                <a:defRPr/>
              </a:pPr>
              <a:t>11/6/23</a:t>
            </a:fld>
            <a:endParaRPr lang="en-US" dirty="0">
              <a:latin typeface="+mn-lt"/>
            </a:endParaRPr>
          </a:p>
        </p:txBody>
      </p:sp>
    </p:spTree>
    <p:extLst>
      <p:ext uri="{BB962C8B-B14F-4D97-AF65-F5344CB8AC3E}">
        <p14:creationId xmlns:p14="http://schemas.microsoft.com/office/powerpoint/2010/main" val="198041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1981200"/>
            <a:ext cx="3238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81200"/>
            <a:ext cx="3238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017F2BC9-B4A9-41E7-904D-F8B9E8B040C1}" type="datetime1">
              <a:rPr lang="en-US"/>
              <a:pPr>
                <a:defRPr/>
              </a:pPr>
              <a:t>11/6/23</a:t>
            </a:fld>
            <a:endParaRPr lang="en-US" dirty="0">
              <a:latin typeface="+mn-lt"/>
            </a:endParaRPr>
          </a:p>
        </p:txBody>
      </p:sp>
    </p:spTree>
    <p:extLst>
      <p:ext uri="{BB962C8B-B14F-4D97-AF65-F5344CB8AC3E}">
        <p14:creationId xmlns:p14="http://schemas.microsoft.com/office/powerpoint/2010/main" val="122401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4287B3CE-94A7-4281-9BAA-74D4EB6BFF26}" type="datetime1">
              <a:rPr lang="en-US"/>
              <a:pPr>
                <a:defRPr/>
              </a:pPr>
              <a:t>11/6/23</a:t>
            </a:fld>
            <a:endParaRPr lang="en-US" dirty="0">
              <a:latin typeface="+mn-lt"/>
            </a:endParaRPr>
          </a:p>
        </p:txBody>
      </p:sp>
    </p:spTree>
    <p:extLst>
      <p:ext uri="{BB962C8B-B14F-4D97-AF65-F5344CB8AC3E}">
        <p14:creationId xmlns:p14="http://schemas.microsoft.com/office/powerpoint/2010/main" val="197446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C52E5E0F-A38A-49A7-8924-77E3DECE8DE3}" type="datetime1">
              <a:rPr lang="en-US"/>
              <a:pPr>
                <a:defRPr/>
              </a:pPr>
              <a:t>11/6/23</a:t>
            </a:fld>
            <a:endParaRPr lang="en-US" dirty="0">
              <a:latin typeface="+mn-lt"/>
            </a:endParaRPr>
          </a:p>
        </p:txBody>
      </p:sp>
    </p:spTree>
    <p:extLst>
      <p:ext uri="{BB962C8B-B14F-4D97-AF65-F5344CB8AC3E}">
        <p14:creationId xmlns:p14="http://schemas.microsoft.com/office/powerpoint/2010/main" val="85559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4245B9A-80EF-4255-99E6-0780736758C1}" type="datetime1">
              <a:rPr lang="en-US"/>
              <a:pPr>
                <a:defRPr/>
              </a:pPr>
              <a:t>11/6/23</a:t>
            </a:fld>
            <a:endParaRPr lang="en-US" dirty="0">
              <a:latin typeface="+mn-lt"/>
            </a:endParaRPr>
          </a:p>
        </p:txBody>
      </p:sp>
    </p:spTree>
    <p:extLst>
      <p:ext uri="{BB962C8B-B14F-4D97-AF65-F5344CB8AC3E}">
        <p14:creationId xmlns:p14="http://schemas.microsoft.com/office/powerpoint/2010/main" val="161673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1AAB7A5E-1A06-427C-B660-71AD4EC27F22}" type="datetime1">
              <a:rPr lang="en-US"/>
              <a:pPr>
                <a:defRPr/>
              </a:pPr>
              <a:t>11/6/23</a:t>
            </a:fld>
            <a:endParaRPr lang="en-US" dirty="0">
              <a:latin typeface="+mn-lt"/>
            </a:endParaRPr>
          </a:p>
        </p:txBody>
      </p:sp>
    </p:spTree>
    <p:extLst>
      <p:ext uri="{BB962C8B-B14F-4D97-AF65-F5344CB8AC3E}">
        <p14:creationId xmlns:p14="http://schemas.microsoft.com/office/powerpoint/2010/main" val="55697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846A4BD9-4BF7-4578-8D72-EB3F231B0D52}" type="datetime1">
              <a:rPr lang="en-US"/>
              <a:pPr>
                <a:defRPr/>
              </a:pPr>
              <a:t>11/6/23</a:t>
            </a:fld>
            <a:endParaRPr lang="en-US" dirty="0">
              <a:latin typeface="+mn-lt"/>
            </a:endParaRPr>
          </a:p>
        </p:txBody>
      </p:sp>
    </p:spTree>
    <p:extLst>
      <p:ext uri="{BB962C8B-B14F-4D97-AF65-F5344CB8AC3E}">
        <p14:creationId xmlns:p14="http://schemas.microsoft.com/office/powerpoint/2010/main" val="2069370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bwMode="auto">
          <a:xfrm>
            <a:off x="1828800" y="609600"/>
            <a:ext cx="6629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828800" y="1981200"/>
            <a:ext cx="6629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7812" name="Rectangle 4"/>
          <p:cNvSpPr>
            <a:spLocks noGrp="1" noChangeArrowheads="1"/>
          </p:cNvSpPr>
          <p:nvPr>
            <p:ph type="dt" sz="half" idx="2"/>
          </p:nvPr>
        </p:nvSpPr>
        <p:spPr bwMode="auto">
          <a:xfrm>
            <a:off x="1828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Rounded MT Bold" pitchFamily="34" charset="0"/>
              </a:defRPr>
            </a:lvl1pPr>
          </a:lstStyle>
          <a:p>
            <a:pPr>
              <a:defRPr/>
            </a:pPr>
            <a:fld id="{0E1CC593-B71D-4BF4-9DAD-BF8D170341E6}" type="datetime1">
              <a:rPr lang="en-US"/>
              <a:pPr>
                <a:defRPr/>
              </a:pPr>
              <a:t>11/6/23</a:t>
            </a:fld>
            <a:endParaRPr lang="en-US" dirty="0"/>
          </a:p>
        </p:txBody>
      </p:sp>
      <p:sp>
        <p:nvSpPr>
          <p:cNvPr id="1029" name="Rectangle 5"/>
          <p:cNvSpPr>
            <a:spLocks noChangeArrowheads="1"/>
          </p:cNvSpPr>
          <p:nvPr userDrawn="1"/>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1400" dirty="0">
                <a:latin typeface="Arial Rounded MT Bold" pitchFamily="34" charset="0"/>
              </a:rPr>
              <a:t>www.umbc.edu</a:t>
            </a:r>
            <a:endParaRPr lang="en-US" altLang="en-US" sz="1400" dirty="0">
              <a:solidFill>
                <a:schemeClr val="bg1"/>
              </a:solidFill>
            </a:endParaRPr>
          </a:p>
        </p:txBody>
      </p:sp>
      <p:sp>
        <p:nvSpPr>
          <p:cNvPr id="1031" name="Rectangle 7"/>
          <p:cNvSpPr>
            <a:spLocks noChangeArrowheads="1"/>
          </p:cNvSpPr>
          <p:nvPr/>
        </p:nvSpPr>
        <p:spPr bwMode="auto">
          <a:xfrm>
            <a:off x="0" y="0"/>
            <a:ext cx="1676400" cy="68580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1000" y="4876800"/>
            <a:ext cx="9763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145" r:id="rId1"/>
    <p:sldLayoutId id="2147486146" r:id="rId2"/>
    <p:sldLayoutId id="2147486147" r:id="rId3"/>
    <p:sldLayoutId id="2147486148" r:id="rId4"/>
    <p:sldLayoutId id="2147486149" r:id="rId5"/>
    <p:sldLayoutId id="2147486150" r:id="rId6"/>
    <p:sldLayoutId id="2147486151" r:id="rId7"/>
    <p:sldLayoutId id="2147486152" r:id="rId8"/>
    <p:sldLayoutId id="2147486153" r:id="rId9"/>
    <p:sldLayoutId id="2147486154" r:id="rId10"/>
    <p:sldLayoutId id="2147486155" r:id="rId11"/>
    <p:sldLayoutId id="2147486156" r:id="rId12"/>
  </p:sldLayoutIdLst>
  <p:hf sldNum="0" hdr="0" ftr="0" dt="0"/>
  <p:txStyles>
    <p:titleStyle>
      <a:lvl1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2pPr>
      <a:lvl3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3pPr>
      <a:lvl4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4pPr>
      <a:lvl5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800">
          <a:solidFill>
            <a:schemeClr val="tx1"/>
          </a:solidFill>
          <a:latin typeface="+mn-lt"/>
        </a:defRPr>
      </a:lvl2pPr>
      <a:lvl3pPr marL="1085850" indent="-228600" algn="l" rtl="0" eaLnBrk="0" fontAlgn="base" hangingPunct="0">
        <a:spcBef>
          <a:spcPct val="20000"/>
        </a:spcBef>
        <a:spcAft>
          <a:spcPct val="0"/>
        </a:spcAft>
        <a:buClr>
          <a:srgbClr val="FF0000"/>
        </a:buClr>
        <a:buChar char="•"/>
        <a:defRPr sz="2400">
          <a:solidFill>
            <a:schemeClr val="tx1"/>
          </a:solidFill>
          <a:latin typeface="+mn-lt"/>
        </a:defRPr>
      </a:lvl3pPr>
      <a:lvl4pPr marL="1428750" indent="-228600" algn="l" rtl="0" eaLnBrk="0" fontAlgn="base" hangingPunct="0">
        <a:spcBef>
          <a:spcPct val="20000"/>
        </a:spcBef>
        <a:spcAft>
          <a:spcPct val="0"/>
        </a:spcAft>
        <a:buClr>
          <a:srgbClr val="FF0000"/>
        </a:buClr>
        <a:buChar char="–"/>
        <a:defRPr sz="2000">
          <a:solidFill>
            <a:schemeClr val="tx1"/>
          </a:solidFill>
          <a:latin typeface="+mn-lt"/>
        </a:defRPr>
      </a:lvl4pPr>
      <a:lvl5pPr marL="1771650" indent="-228600" algn="l" rtl="0" eaLnBrk="0" fontAlgn="base" hangingPunct="0">
        <a:spcBef>
          <a:spcPct val="20000"/>
        </a:spcBef>
        <a:spcAft>
          <a:spcPct val="0"/>
        </a:spcAft>
        <a:buClr>
          <a:srgbClr val="FF0000"/>
        </a:buClr>
        <a:buChar char="»"/>
        <a:defRPr sz="2000">
          <a:solidFill>
            <a:schemeClr val="tx1"/>
          </a:solidFill>
          <a:latin typeface="+mn-lt"/>
        </a:defRPr>
      </a:lvl5pPr>
      <a:lvl6pPr marL="2228850" indent="-228600" algn="l" rtl="0" fontAlgn="base">
        <a:spcBef>
          <a:spcPct val="20000"/>
        </a:spcBef>
        <a:spcAft>
          <a:spcPct val="0"/>
        </a:spcAft>
        <a:buClr>
          <a:srgbClr val="FF0000"/>
        </a:buClr>
        <a:buChar char="»"/>
        <a:defRPr sz="2000">
          <a:solidFill>
            <a:schemeClr val="tx1"/>
          </a:solidFill>
          <a:latin typeface="+mn-lt"/>
        </a:defRPr>
      </a:lvl6pPr>
      <a:lvl7pPr marL="2686050" indent="-228600" algn="l" rtl="0" fontAlgn="base">
        <a:spcBef>
          <a:spcPct val="20000"/>
        </a:spcBef>
        <a:spcAft>
          <a:spcPct val="0"/>
        </a:spcAft>
        <a:buClr>
          <a:srgbClr val="FF0000"/>
        </a:buClr>
        <a:buChar char="»"/>
        <a:defRPr sz="2000">
          <a:solidFill>
            <a:schemeClr val="tx1"/>
          </a:solidFill>
          <a:latin typeface="+mn-lt"/>
        </a:defRPr>
      </a:lvl7pPr>
      <a:lvl8pPr marL="3143250" indent="-228600" algn="l" rtl="0" fontAlgn="base">
        <a:spcBef>
          <a:spcPct val="20000"/>
        </a:spcBef>
        <a:spcAft>
          <a:spcPct val="0"/>
        </a:spcAft>
        <a:buClr>
          <a:srgbClr val="FF0000"/>
        </a:buClr>
        <a:buChar char="»"/>
        <a:defRPr sz="2000">
          <a:solidFill>
            <a:schemeClr val="tx1"/>
          </a:solidFill>
          <a:latin typeface="+mn-lt"/>
        </a:defRPr>
      </a:lvl8pPr>
      <a:lvl9pPr marL="3600450" indent="-228600" algn="l" rtl="0" fontAlgn="base">
        <a:spcBef>
          <a:spcPct val="20000"/>
        </a:spcBef>
        <a:spcAft>
          <a:spcPct val="0"/>
        </a:spcAft>
        <a:buClr>
          <a:srgbClr val="FF00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7B57B905-D400-4345-9149-CAD937D9FF13}" type="datetime1">
              <a:rPr lang="en-US"/>
              <a:pPr>
                <a:defRPr/>
              </a:pPr>
              <a:t>11/6/23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05D4708-CF18-4A65-842F-B46AB2F13E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33" r:id="rId1"/>
    <p:sldLayoutId id="2147486134" r:id="rId2"/>
    <p:sldLayoutId id="2147486135" r:id="rId3"/>
    <p:sldLayoutId id="2147486136" r:id="rId4"/>
    <p:sldLayoutId id="2147486137" r:id="rId5"/>
    <p:sldLayoutId id="2147486138" r:id="rId6"/>
    <p:sldLayoutId id="2147486139" r:id="rId7"/>
    <p:sldLayoutId id="2147486140" r:id="rId8"/>
    <p:sldLayoutId id="2147486141" r:id="rId9"/>
    <p:sldLayoutId id="2147486142" r:id="rId10"/>
    <p:sldLayoutId id="2147486143" r:id="rId11"/>
    <p:sldLayoutId id="2147486144"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procurement.umbc.edu/wp-content/uploads/sites/145/2020/10/Pcard-manual-Oct062020.pdf" TargetMode="External"/><Relationship Id="rId3" Type="http://schemas.openxmlformats.org/officeDocument/2006/relationships/hyperlink" Target="https://www2.umbc.edu/policies/" TargetMode="External"/><Relationship Id="rId7" Type="http://schemas.openxmlformats.org/officeDocument/2006/relationships/hyperlink" Target="https://procurement.umbc.edu/umbc-staff/peoplesoft-and-purchasin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usmd.edu/regents/bylaws/SectionVIII/VIII300.pdf" TargetMode="External"/><Relationship Id="rId5" Type="http://schemas.openxmlformats.org/officeDocument/2006/relationships/hyperlink" Target="https://financialservices.umbc.edu/plant-accounting/" TargetMode="External"/><Relationship Id="rId4" Type="http://schemas.openxmlformats.org/officeDocument/2006/relationships/hyperlink" Target="https://mas.umbc.edu/reporting-fraud/" TargetMode="External"/><Relationship Id="rId9" Type="http://schemas.openxmlformats.org/officeDocument/2006/relationships/hyperlink" Target="https://www2.umbc.edu/policies/pdfs/viii-11.10.01%20meals%20food%20other%20than%20employee%20travel.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masinquiry@umbc.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mas.umbc.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1F3D-EB62-4193-83E0-6C6F13231305}"/>
              </a:ext>
            </a:extLst>
          </p:cNvPr>
          <p:cNvSpPr>
            <a:spLocks noGrp="1"/>
          </p:cNvSpPr>
          <p:nvPr>
            <p:ph type="title"/>
          </p:nvPr>
        </p:nvSpPr>
        <p:spPr>
          <a:xfrm>
            <a:off x="1828800" y="1600200"/>
            <a:ext cx="7162800" cy="1143000"/>
          </a:xfrm>
        </p:spPr>
        <p:txBody>
          <a:bodyPr/>
          <a:lstStyle/>
          <a:p>
            <a:r>
              <a:rPr lang="en-US" dirty="0"/>
              <a:t>UMBC Audit Update</a:t>
            </a:r>
            <a:br>
              <a:rPr lang="en-US" dirty="0"/>
            </a:br>
            <a:r>
              <a:rPr lang="en-US" dirty="0"/>
              <a:t>November 6, 2023</a:t>
            </a:r>
          </a:p>
        </p:txBody>
      </p:sp>
      <p:sp>
        <p:nvSpPr>
          <p:cNvPr id="3" name="Content Placeholder 2">
            <a:extLst>
              <a:ext uri="{FF2B5EF4-FFF2-40B4-BE49-F238E27FC236}">
                <a16:creationId xmlns:a16="http://schemas.microsoft.com/office/drawing/2014/main" id="{75DC885A-79AF-4738-9B39-6DAE1D2D9A9A}"/>
              </a:ext>
            </a:extLst>
          </p:cNvPr>
          <p:cNvSpPr>
            <a:spLocks noGrp="1"/>
          </p:cNvSpPr>
          <p:nvPr>
            <p:ph idx="1"/>
          </p:nvPr>
        </p:nvSpPr>
        <p:spPr>
          <a:xfrm>
            <a:off x="1752600" y="3657600"/>
            <a:ext cx="7239000" cy="1600200"/>
          </a:xfrm>
        </p:spPr>
        <p:txBody>
          <a:bodyPr/>
          <a:lstStyle/>
          <a:p>
            <a:pPr marL="457200" lvl="1" indent="0" algn="ctr">
              <a:buNone/>
            </a:pPr>
            <a:r>
              <a:rPr lang="en-US" sz="3200" dirty="0"/>
              <a:t>Presented by </a:t>
            </a:r>
          </a:p>
          <a:p>
            <a:pPr marL="457200" lvl="1" indent="0" algn="ctr">
              <a:buNone/>
            </a:pPr>
            <a:r>
              <a:rPr lang="en-US" sz="3200" dirty="0"/>
              <a:t>Management Advisory Services</a:t>
            </a:r>
          </a:p>
        </p:txBody>
      </p:sp>
    </p:spTree>
    <p:extLst>
      <p:ext uri="{BB962C8B-B14F-4D97-AF65-F5344CB8AC3E}">
        <p14:creationId xmlns:p14="http://schemas.microsoft.com/office/powerpoint/2010/main" val="412454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C47B9-1081-4252-A62D-F305C3588123}"/>
              </a:ext>
            </a:extLst>
          </p:cNvPr>
          <p:cNvSpPr>
            <a:spLocks noGrp="1"/>
          </p:cNvSpPr>
          <p:nvPr>
            <p:ph type="title"/>
          </p:nvPr>
        </p:nvSpPr>
        <p:spPr>
          <a:xfrm>
            <a:off x="1828800" y="190500"/>
            <a:ext cx="6629400" cy="1143000"/>
          </a:xfrm>
        </p:spPr>
        <p:txBody>
          <a:bodyPr/>
          <a:lstStyle/>
          <a:p>
            <a:r>
              <a:rPr lang="en-US" dirty="0"/>
              <a:t>External Audits</a:t>
            </a:r>
          </a:p>
        </p:txBody>
      </p:sp>
      <p:sp>
        <p:nvSpPr>
          <p:cNvPr id="3" name="Content Placeholder 2">
            <a:extLst>
              <a:ext uri="{FF2B5EF4-FFF2-40B4-BE49-F238E27FC236}">
                <a16:creationId xmlns:a16="http://schemas.microsoft.com/office/drawing/2014/main" id="{3028D250-6CC1-40DF-8FEA-4F0618ADE49F}"/>
              </a:ext>
            </a:extLst>
          </p:cNvPr>
          <p:cNvSpPr>
            <a:spLocks noGrp="1"/>
          </p:cNvSpPr>
          <p:nvPr>
            <p:ph idx="1"/>
          </p:nvPr>
        </p:nvSpPr>
        <p:spPr>
          <a:xfrm>
            <a:off x="1841310" y="1333500"/>
            <a:ext cx="6616890" cy="4914900"/>
          </a:xfrm>
        </p:spPr>
        <p:txBody>
          <a:bodyPr/>
          <a:lstStyle/>
          <a:p>
            <a:r>
              <a:rPr lang="en-US" dirty="0"/>
              <a:t>Routine</a:t>
            </a:r>
          </a:p>
          <a:p>
            <a:pPr lvl="1"/>
            <a:r>
              <a:rPr lang="en-US" sz="2400" dirty="0"/>
              <a:t>Financial Statement and Single Audit</a:t>
            </a:r>
          </a:p>
          <a:p>
            <a:pPr lvl="1"/>
            <a:r>
              <a:rPr lang="en-US" sz="2400" dirty="0"/>
              <a:t>Maryland Higher Education Commission </a:t>
            </a:r>
          </a:p>
          <a:p>
            <a:pPr lvl="1"/>
            <a:r>
              <a:rPr lang="en-US" sz="2400" dirty="0"/>
              <a:t>MD State Pension System Compliance</a:t>
            </a:r>
          </a:p>
          <a:p>
            <a:r>
              <a:rPr lang="en-US" sz="2800" dirty="0"/>
              <a:t>Federal Research Grantors</a:t>
            </a:r>
          </a:p>
          <a:p>
            <a:r>
              <a:rPr lang="en-US" sz="2800" dirty="0"/>
              <a:t>Office of Legislative Audit</a:t>
            </a:r>
          </a:p>
          <a:p>
            <a:endParaRPr lang="en-US" sz="2800" dirty="0"/>
          </a:p>
          <a:p>
            <a:pPr marL="0" indent="0">
              <a:buNone/>
            </a:pPr>
            <a:r>
              <a:rPr lang="en-US" sz="2800" dirty="0"/>
              <a:t>Headline “Worst audit I’ve ever seen ----</a:t>
            </a:r>
          </a:p>
          <a:p>
            <a:pPr marL="0" indent="0">
              <a:buNone/>
            </a:pPr>
            <a:r>
              <a:rPr lang="en-US" sz="2800" dirty="0"/>
              <a:t>Department spending plagued by pervasive lack of documentation”</a:t>
            </a:r>
          </a:p>
        </p:txBody>
      </p:sp>
    </p:spTree>
    <p:extLst>
      <p:ext uri="{BB962C8B-B14F-4D97-AF65-F5344CB8AC3E}">
        <p14:creationId xmlns:p14="http://schemas.microsoft.com/office/powerpoint/2010/main" val="175519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BEFB-B6BB-E0FF-61EE-F004AA3979CE}"/>
              </a:ext>
            </a:extLst>
          </p:cNvPr>
          <p:cNvSpPr>
            <a:spLocks noGrp="1"/>
          </p:cNvSpPr>
          <p:nvPr>
            <p:ph type="title"/>
          </p:nvPr>
        </p:nvSpPr>
        <p:spPr/>
        <p:txBody>
          <a:bodyPr/>
          <a:lstStyle/>
          <a:p>
            <a:r>
              <a:rPr lang="en-US" dirty="0"/>
              <a:t>Audit Process</a:t>
            </a:r>
          </a:p>
        </p:txBody>
      </p:sp>
      <p:sp>
        <p:nvSpPr>
          <p:cNvPr id="3" name="Content Placeholder 2">
            <a:extLst>
              <a:ext uri="{FF2B5EF4-FFF2-40B4-BE49-F238E27FC236}">
                <a16:creationId xmlns:a16="http://schemas.microsoft.com/office/drawing/2014/main" id="{3F313FF6-B764-73AE-5875-C586948A20CB}"/>
              </a:ext>
            </a:extLst>
          </p:cNvPr>
          <p:cNvSpPr>
            <a:spLocks noGrp="1"/>
          </p:cNvSpPr>
          <p:nvPr>
            <p:ph idx="1"/>
          </p:nvPr>
        </p:nvSpPr>
        <p:spPr>
          <a:xfrm>
            <a:off x="1828800" y="1524000"/>
            <a:ext cx="6629400" cy="4114800"/>
          </a:xfrm>
        </p:spPr>
        <p:txBody>
          <a:bodyPr/>
          <a:lstStyle/>
          <a:p>
            <a:r>
              <a:rPr lang="en-US" dirty="0"/>
              <a:t>Engagement letter</a:t>
            </a:r>
          </a:p>
          <a:p>
            <a:r>
              <a:rPr lang="en-US" dirty="0"/>
              <a:t>Entrance Meeting</a:t>
            </a:r>
          </a:p>
          <a:p>
            <a:r>
              <a:rPr lang="en-US" dirty="0"/>
              <a:t>Fieldwork</a:t>
            </a:r>
          </a:p>
          <a:p>
            <a:r>
              <a:rPr lang="en-US" dirty="0"/>
              <a:t>Draft Report / Discussion Notes</a:t>
            </a:r>
          </a:p>
          <a:p>
            <a:r>
              <a:rPr lang="en-US" dirty="0"/>
              <a:t>Exit Conference</a:t>
            </a:r>
          </a:p>
          <a:p>
            <a:r>
              <a:rPr lang="en-US" dirty="0"/>
              <a:t>Final Report &amp;Response</a:t>
            </a:r>
          </a:p>
        </p:txBody>
      </p:sp>
    </p:spTree>
    <p:extLst>
      <p:ext uri="{BB962C8B-B14F-4D97-AF65-F5344CB8AC3E}">
        <p14:creationId xmlns:p14="http://schemas.microsoft.com/office/powerpoint/2010/main" val="112970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51406-79B3-4669-BDBB-1DE1B574B7A9}"/>
              </a:ext>
            </a:extLst>
          </p:cNvPr>
          <p:cNvSpPr>
            <a:spLocks noGrp="1"/>
          </p:cNvSpPr>
          <p:nvPr>
            <p:ph type="title"/>
          </p:nvPr>
        </p:nvSpPr>
        <p:spPr>
          <a:xfrm>
            <a:off x="1295400" y="263488"/>
            <a:ext cx="8229600" cy="1143000"/>
          </a:xfrm>
        </p:spPr>
        <p:txBody>
          <a:bodyPr/>
          <a:lstStyle/>
          <a:p>
            <a:r>
              <a:rPr lang="en-US" dirty="0"/>
              <a:t>Follow Up Quick Facts</a:t>
            </a:r>
          </a:p>
        </p:txBody>
      </p:sp>
      <p:sp>
        <p:nvSpPr>
          <p:cNvPr id="7" name="Content Placeholder 6">
            <a:extLst>
              <a:ext uri="{FF2B5EF4-FFF2-40B4-BE49-F238E27FC236}">
                <a16:creationId xmlns:a16="http://schemas.microsoft.com/office/drawing/2014/main" id="{37F0E8A5-B138-4E19-808D-B8F94D93B1F5}"/>
              </a:ext>
            </a:extLst>
          </p:cNvPr>
          <p:cNvSpPr>
            <a:spLocks noGrp="1"/>
          </p:cNvSpPr>
          <p:nvPr>
            <p:ph sz="quarter" idx="4"/>
          </p:nvPr>
        </p:nvSpPr>
        <p:spPr>
          <a:xfrm>
            <a:off x="1856119" y="1409620"/>
            <a:ext cx="6678281" cy="4038759"/>
          </a:xfrm>
        </p:spPr>
        <p:txBody>
          <a:bodyPr/>
          <a:lstStyle/>
          <a:p>
            <a:r>
              <a:rPr lang="en-US" sz="2800" dirty="0"/>
              <a:t>6-12 months following audit report date</a:t>
            </a:r>
          </a:p>
          <a:p>
            <a:r>
              <a:rPr lang="en-US" sz="2800" dirty="0"/>
              <a:t>Only review previous findings</a:t>
            </a:r>
          </a:p>
          <a:p>
            <a:r>
              <a:rPr lang="en-US" sz="2800" dirty="0"/>
              <a:t>Report Categories</a:t>
            </a:r>
          </a:p>
          <a:p>
            <a:pPr lvl="1"/>
            <a:r>
              <a:rPr lang="en-US" sz="2400" dirty="0"/>
              <a:t>Implemented</a:t>
            </a:r>
          </a:p>
          <a:p>
            <a:pPr lvl="1"/>
            <a:r>
              <a:rPr lang="en-US" sz="2400" dirty="0"/>
              <a:t>In Process</a:t>
            </a:r>
          </a:p>
          <a:p>
            <a:pPr lvl="1"/>
            <a:r>
              <a:rPr lang="en-US" sz="2400" dirty="0"/>
              <a:t>Not Implemented</a:t>
            </a:r>
          </a:p>
          <a:p>
            <a:r>
              <a:rPr lang="en-US" sz="2800" dirty="0"/>
              <a:t>No 2</a:t>
            </a:r>
            <a:r>
              <a:rPr lang="en-US" sz="2800" baseline="30000" dirty="0"/>
              <a:t>nd</a:t>
            </a:r>
            <a:r>
              <a:rPr lang="en-US" sz="2800" dirty="0"/>
              <a:t> Follow Up</a:t>
            </a:r>
          </a:p>
        </p:txBody>
      </p:sp>
    </p:spTree>
    <p:extLst>
      <p:ext uri="{BB962C8B-B14F-4D97-AF65-F5344CB8AC3E}">
        <p14:creationId xmlns:p14="http://schemas.microsoft.com/office/powerpoint/2010/main" val="2700193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0392F60A-44AF-46D0-A5FD-F4D1272463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39693" y="273050"/>
            <a:ext cx="4182463" cy="5853113"/>
          </a:xfrm>
        </p:spPr>
      </p:pic>
      <p:sp>
        <p:nvSpPr>
          <p:cNvPr id="16" name="Text Placeholder 15">
            <a:extLst>
              <a:ext uri="{FF2B5EF4-FFF2-40B4-BE49-F238E27FC236}">
                <a16:creationId xmlns:a16="http://schemas.microsoft.com/office/drawing/2014/main" id="{0DD203C7-0AC5-4BD8-A87A-05B09B1B8DB2}"/>
              </a:ext>
            </a:extLst>
          </p:cNvPr>
          <p:cNvSpPr>
            <a:spLocks noGrp="1"/>
          </p:cNvSpPr>
          <p:nvPr>
            <p:ph type="body" sz="half" idx="2"/>
          </p:nvPr>
        </p:nvSpPr>
        <p:spPr>
          <a:xfrm>
            <a:off x="1830440" y="3098799"/>
            <a:ext cx="4038600" cy="620713"/>
          </a:xfrm>
        </p:spPr>
        <p:txBody>
          <a:bodyPr/>
          <a:lstStyle/>
          <a:p>
            <a:r>
              <a:rPr lang="en-US" sz="2000" dirty="0"/>
              <a:t>Low Hanging Fruit for Auditors</a:t>
            </a:r>
          </a:p>
        </p:txBody>
      </p:sp>
      <p:sp>
        <p:nvSpPr>
          <p:cNvPr id="5" name="AutoShape 4" descr="https://static.wixstatic.com/media/1ccf48_4aeffd411d864da8ad19368e164b02e3~mv2.jpg/v1/fill/w_716,h_1002,al_c,q_90/1ccf48_4aeffd411d864da8ad19368e164b02e3~mv2.webp">
            <a:extLst>
              <a:ext uri="{FF2B5EF4-FFF2-40B4-BE49-F238E27FC236}">
                <a16:creationId xmlns:a16="http://schemas.microsoft.com/office/drawing/2014/main" id="{94B9DEEC-3DD5-4D4A-8178-7F39BE2D5DEE}"/>
              </a:ext>
            </a:extLst>
          </p:cNvPr>
          <p:cNvSpPr>
            <a:spLocks noChangeAspect="1" noChangeArrowheads="1"/>
          </p:cNvSpPr>
          <p:nvPr/>
        </p:nvSpPr>
        <p:spPr bwMode="auto">
          <a:xfrm>
            <a:off x="4419600" y="-457200"/>
            <a:ext cx="4038600" cy="403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Title 14">
            <a:extLst>
              <a:ext uri="{FF2B5EF4-FFF2-40B4-BE49-F238E27FC236}">
                <a16:creationId xmlns:a16="http://schemas.microsoft.com/office/drawing/2014/main" id="{5F9EA38B-9BE3-4C70-ADAD-48A2FA5FAE30}"/>
              </a:ext>
            </a:extLst>
          </p:cNvPr>
          <p:cNvSpPr>
            <a:spLocks noGrp="1"/>
          </p:cNvSpPr>
          <p:nvPr>
            <p:ph type="title"/>
          </p:nvPr>
        </p:nvSpPr>
        <p:spPr>
          <a:xfrm>
            <a:off x="1676400" y="273050"/>
            <a:ext cx="3505200" cy="1555750"/>
          </a:xfrm>
        </p:spPr>
        <p:txBody>
          <a:bodyPr/>
          <a:lstStyle/>
          <a:p>
            <a:r>
              <a:rPr lang="en-US" sz="2800" dirty="0"/>
              <a:t>Audit Areas with Frequent Findings</a:t>
            </a:r>
          </a:p>
        </p:txBody>
      </p:sp>
    </p:spTree>
    <p:extLst>
      <p:ext uri="{BB962C8B-B14F-4D97-AF65-F5344CB8AC3E}">
        <p14:creationId xmlns:p14="http://schemas.microsoft.com/office/powerpoint/2010/main" val="324842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688C-3C2F-4777-AF6B-D15341623375}"/>
              </a:ext>
            </a:extLst>
          </p:cNvPr>
          <p:cNvSpPr>
            <a:spLocks noGrp="1"/>
          </p:cNvSpPr>
          <p:nvPr>
            <p:ph type="title"/>
          </p:nvPr>
        </p:nvSpPr>
        <p:spPr/>
        <p:txBody>
          <a:bodyPr/>
          <a:lstStyle/>
          <a:p>
            <a:r>
              <a:rPr lang="en-US" dirty="0"/>
              <a:t>Inventory</a:t>
            </a:r>
          </a:p>
        </p:txBody>
      </p:sp>
      <p:sp>
        <p:nvSpPr>
          <p:cNvPr id="3" name="Content Placeholder 2">
            <a:extLst>
              <a:ext uri="{FF2B5EF4-FFF2-40B4-BE49-F238E27FC236}">
                <a16:creationId xmlns:a16="http://schemas.microsoft.com/office/drawing/2014/main" id="{C3C42ECB-1FD1-4405-8418-D9B90FA07981}"/>
              </a:ext>
            </a:extLst>
          </p:cNvPr>
          <p:cNvSpPr>
            <a:spLocks noGrp="1"/>
          </p:cNvSpPr>
          <p:nvPr>
            <p:ph idx="1"/>
          </p:nvPr>
        </p:nvSpPr>
        <p:spPr>
          <a:xfrm>
            <a:off x="1828800" y="2111679"/>
            <a:ext cx="6629400" cy="4114800"/>
          </a:xfrm>
        </p:spPr>
        <p:txBody>
          <a:bodyPr/>
          <a:lstStyle/>
          <a:p>
            <a:r>
              <a:rPr lang="en-US" dirty="0"/>
              <a:t>Required to inventory sensitive and capital equipment</a:t>
            </a:r>
          </a:p>
          <a:p>
            <a:r>
              <a:rPr lang="en-US" dirty="0"/>
              <a:t>Missing Items</a:t>
            </a:r>
          </a:p>
          <a:p>
            <a:pPr lvl="1"/>
            <a:r>
              <a:rPr lang="en-US" dirty="0"/>
              <a:t>Asset must be added</a:t>
            </a:r>
          </a:p>
          <a:p>
            <a:pPr lvl="1"/>
            <a:r>
              <a:rPr lang="en-US" dirty="0"/>
              <a:t>Pcard packet review</a:t>
            </a:r>
          </a:p>
          <a:p>
            <a:r>
              <a:rPr lang="en-US" dirty="0"/>
              <a:t>Physical Counts </a:t>
            </a:r>
          </a:p>
          <a:p>
            <a:pPr lvl="1"/>
            <a:r>
              <a:rPr lang="en-US" dirty="0"/>
              <a:t>Not timely</a:t>
            </a:r>
          </a:p>
          <a:p>
            <a:pPr lvl="1"/>
            <a:r>
              <a:rPr lang="en-US" dirty="0"/>
              <a:t>Not complete</a:t>
            </a:r>
          </a:p>
        </p:txBody>
      </p:sp>
    </p:spTree>
    <p:extLst>
      <p:ext uri="{BB962C8B-B14F-4D97-AF65-F5344CB8AC3E}">
        <p14:creationId xmlns:p14="http://schemas.microsoft.com/office/powerpoint/2010/main" val="2662604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D50B5-86B3-490C-80B5-BF748002E04D}"/>
              </a:ext>
            </a:extLst>
          </p:cNvPr>
          <p:cNvSpPr>
            <a:spLocks noGrp="1"/>
          </p:cNvSpPr>
          <p:nvPr>
            <p:ph type="title"/>
          </p:nvPr>
        </p:nvSpPr>
        <p:spPr>
          <a:xfrm>
            <a:off x="1828800" y="190500"/>
            <a:ext cx="6629400" cy="1143000"/>
          </a:xfrm>
        </p:spPr>
        <p:txBody>
          <a:bodyPr/>
          <a:lstStyle/>
          <a:p>
            <a:r>
              <a:rPr lang="en-US" dirty="0" err="1"/>
              <a:t>PCards</a:t>
            </a:r>
            <a:endParaRPr lang="en-US" dirty="0"/>
          </a:p>
        </p:txBody>
      </p:sp>
      <p:sp>
        <p:nvSpPr>
          <p:cNvPr id="3" name="Content Placeholder 2">
            <a:extLst>
              <a:ext uri="{FF2B5EF4-FFF2-40B4-BE49-F238E27FC236}">
                <a16:creationId xmlns:a16="http://schemas.microsoft.com/office/drawing/2014/main" id="{48AC115B-D926-412B-B978-E4C7A8F65C3C}"/>
              </a:ext>
            </a:extLst>
          </p:cNvPr>
          <p:cNvSpPr>
            <a:spLocks noGrp="1"/>
          </p:cNvSpPr>
          <p:nvPr>
            <p:ph idx="1"/>
          </p:nvPr>
        </p:nvSpPr>
        <p:spPr>
          <a:xfrm>
            <a:off x="3048000" y="1143000"/>
            <a:ext cx="5105400" cy="2971800"/>
          </a:xfrm>
        </p:spPr>
        <p:txBody>
          <a:bodyPr/>
          <a:lstStyle/>
          <a:p>
            <a:r>
              <a:rPr lang="en-US" dirty="0"/>
              <a:t>Split Purchases</a:t>
            </a:r>
          </a:p>
          <a:p>
            <a:r>
              <a:rPr lang="en-US" dirty="0"/>
              <a:t>Unallowable Items</a:t>
            </a:r>
          </a:p>
          <a:p>
            <a:r>
              <a:rPr lang="en-US" dirty="0"/>
              <a:t>Documentation Issues</a:t>
            </a:r>
          </a:p>
          <a:p>
            <a:r>
              <a:rPr lang="en-US" dirty="0"/>
              <a:t>Late Reconciliations</a:t>
            </a:r>
          </a:p>
          <a:p>
            <a:r>
              <a:rPr lang="en-US" dirty="0"/>
              <a:t>Supervisory Review</a:t>
            </a:r>
          </a:p>
          <a:p>
            <a:endParaRPr lang="en-US" dirty="0"/>
          </a:p>
        </p:txBody>
      </p:sp>
    </p:spTree>
    <p:extLst>
      <p:ext uri="{BB962C8B-B14F-4D97-AF65-F5344CB8AC3E}">
        <p14:creationId xmlns:p14="http://schemas.microsoft.com/office/powerpoint/2010/main" val="2171607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E8AC6-053F-4311-910B-BF6779C18996}"/>
              </a:ext>
            </a:extLst>
          </p:cNvPr>
          <p:cNvSpPr>
            <a:spLocks noGrp="1"/>
          </p:cNvSpPr>
          <p:nvPr>
            <p:ph type="title"/>
          </p:nvPr>
        </p:nvSpPr>
        <p:spPr/>
        <p:txBody>
          <a:bodyPr/>
          <a:lstStyle/>
          <a:p>
            <a:r>
              <a:rPr lang="en-US" dirty="0"/>
              <a:t>Procurement</a:t>
            </a:r>
          </a:p>
        </p:txBody>
      </p:sp>
      <p:sp>
        <p:nvSpPr>
          <p:cNvPr id="3" name="Content Placeholder 2">
            <a:extLst>
              <a:ext uri="{FF2B5EF4-FFF2-40B4-BE49-F238E27FC236}">
                <a16:creationId xmlns:a16="http://schemas.microsoft.com/office/drawing/2014/main" id="{2F867EE0-78CA-4F1C-809C-ABF634A97330}"/>
              </a:ext>
            </a:extLst>
          </p:cNvPr>
          <p:cNvSpPr>
            <a:spLocks noGrp="1"/>
          </p:cNvSpPr>
          <p:nvPr>
            <p:ph idx="1"/>
          </p:nvPr>
        </p:nvSpPr>
        <p:spPr/>
        <p:txBody>
          <a:bodyPr/>
          <a:lstStyle/>
          <a:p>
            <a:r>
              <a:rPr lang="en-US" dirty="0"/>
              <a:t>Sole Source</a:t>
            </a:r>
          </a:p>
          <a:p>
            <a:r>
              <a:rPr lang="en-US" dirty="0"/>
              <a:t>Emergency Procurement</a:t>
            </a:r>
          </a:p>
          <a:p>
            <a:r>
              <a:rPr lang="en-US" dirty="0"/>
              <a:t>Thresholds for contracts</a:t>
            </a:r>
          </a:p>
          <a:p>
            <a:pPr lvl="1"/>
            <a:r>
              <a:rPr lang="en-US" dirty="0"/>
              <a:t>&lt; $5,000</a:t>
            </a:r>
          </a:p>
          <a:p>
            <a:pPr lvl="1"/>
            <a:r>
              <a:rPr lang="en-US" dirty="0"/>
              <a:t>$5,000 - $25,000</a:t>
            </a:r>
          </a:p>
          <a:p>
            <a:pPr lvl="1"/>
            <a:r>
              <a:rPr lang="en-US" dirty="0"/>
              <a:t>&gt; $25,000</a:t>
            </a:r>
          </a:p>
          <a:p>
            <a:pPr lvl="1"/>
            <a:r>
              <a:rPr lang="en-US" dirty="0"/>
              <a:t>$200,000</a:t>
            </a:r>
          </a:p>
        </p:txBody>
      </p:sp>
    </p:spTree>
    <p:extLst>
      <p:ext uri="{BB962C8B-B14F-4D97-AF65-F5344CB8AC3E}">
        <p14:creationId xmlns:p14="http://schemas.microsoft.com/office/powerpoint/2010/main" val="483004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4F10-8E11-4262-9417-725A1BA5132B}"/>
              </a:ext>
            </a:extLst>
          </p:cNvPr>
          <p:cNvSpPr>
            <a:spLocks noGrp="1"/>
          </p:cNvSpPr>
          <p:nvPr>
            <p:ph type="title"/>
          </p:nvPr>
        </p:nvSpPr>
        <p:spPr>
          <a:xfrm>
            <a:off x="1828800" y="381000"/>
            <a:ext cx="6629400" cy="1143000"/>
          </a:xfrm>
        </p:spPr>
        <p:txBody>
          <a:bodyPr/>
          <a:lstStyle/>
          <a:p>
            <a:r>
              <a:rPr lang="en-US" dirty="0"/>
              <a:t>References</a:t>
            </a:r>
          </a:p>
        </p:txBody>
      </p:sp>
      <p:sp>
        <p:nvSpPr>
          <p:cNvPr id="3" name="Content Placeholder 2">
            <a:extLst>
              <a:ext uri="{FF2B5EF4-FFF2-40B4-BE49-F238E27FC236}">
                <a16:creationId xmlns:a16="http://schemas.microsoft.com/office/drawing/2014/main" id="{FEBA3BD5-02D2-4090-8546-1D191143EC34}"/>
              </a:ext>
            </a:extLst>
          </p:cNvPr>
          <p:cNvSpPr>
            <a:spLocks noGrp="1"/>
          </p:cNvSpPr>
          <p:nvPr>
            <p:ph idx="1"/>
          </p:nvPr>
        </p:nvSpPr>
        <p:spPr>
          <a:xfrm>
            <a:off x="1838325" y="1524000"/>
            <a:ext cx="6629400" cy="4114800"/>
          </a:xfrm>
        </p:spPr>
        <p:txBody>
          <a:bodyPr/>
          <a:lstStyle/>
          <a:p>
            <a:r>
              <a:rPr lang="en-US" u="sng" dirty="0">
                <a:hlinkClick r:id="rId3"/>
              </a:rPr>
              <a:t>UMBC Policies</a:t>
            </a:r>
            <a:endParaRPr lang="en-US" dirty="0"/>
          </a:p>
          <a:p>
            <a:r>
              <a:rPr lang="en-US" u="sng" dirty="0">
                <a:hlinkClick r:id="rId4"/>
              </a:rPr>
              <a:t>How to Report Fraud</a:t>
            </a:r>
            <a:r>
              <a:rPr lang="en-US" dirty="0"/>
              <a:t> </a:t>
            </a:r>
          </a:p>
          <a:p>
            <a:r>
              <a:rPr lang="en-US" u="sng" dirty="0">
                <a:hlinkClick r:id="rId5"/>
              </a:rPr>
              <a:t>Plant Accounting</a:t>
            </a:r>
            <a:r>
              <a:rPr lang="en-US" dirty="0"/>
              <a:t> </a:t>
            </a:r>
          </a:p>
          <a:p>
            <a:r>
              <a:rPr lang="en-US" u="sng" dirty="0">
                <a:hlinkClick r:id="rId6"/>
              </a:rPr>
              <a:t>USM Procurement Policy</a:t>
            </a:r>
            <a:endParaRPr lang="en-US" dirty="0"/>
          </a:p>
          <a:p>
            <a:r>
              <a:rPr lang="en-US" u="sng" dirty="0">
                <a:hlinkClick r:id="rId7"/>
              </a:rPr>
              <a:t>UMBC Procurement/Contract Thresholds</a:t>
            </a:r>
            <a:endParaRPr lang="en-US" dirty="0"/>
          </a:p>
          <a:p>
            <a:r>
              <a:rPr lang="en-US" u="sng" dirty="0">
                <a:hlinkClick r:id="rId8"/>
              </a:rPr>
              <a:t>P-Card User’s Guide</a:t>
            </a:r>
            <a:endParaRPr lang="en-US" dirty="0"/>
          </a:p>
          <a:p>
            <a:r>
              <a:rPr lang="en-US" u="sng" dirty="0">
                <a:hlinkClick r:id="rId9"/>
              </a:rPr>
              <a:t>Meal Policy</a:t>
            </a:r>
            <a:endParaRPr lang="en-US" dirty="0"/>
          </a:p>
          <a:p>
            <a:endParaRPr lang="en-US" dirty="0"/>
          </a:p>
        </p:txBody>
      </p:sp>
    </p:spTree>
    <p:extLst>
      <p:ext uri="{BB962C8B-B14F-4D97-AF65-F5344CB8AC3E}">
        <p14:creationId xmlns:p14="http://schemas.microsoft.com/office/powerpoint/2010/main" val="1382715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1F3D-EB62-4193-83E0-6C6F13231305}"/>
              </a:ext>
            </a:extLst>
          </p:cNvPr>
          <p:cNvSpPr>
            <a:spLocks noGrp="1"/>
          </p:cNvSpPr>
          <p:nvPr>
            <p:ph type="title"/>
          </p:nvPr>
        </p:nvSpPr>
        <p:spPr>
          <a:xfrm>
            <a:off x="1828800" y="152400"/>
            <a:ext cx="6629400" cy="1143000"/>
          </a:xfrm>
        </p:spPr>
        <p:txBody>
          <a:bodyPr/>
          <a:lstStyle/>
          <a:p>
            <a:r>
              <a:rPr lang="en-US" dirty="0"/>
              <a:t>Questions?</a:t>
            </a:r>
            <a:br>
              <a:rPr lang="en-US" dirty="0"/>
            </a:br>
            <a:r>
              <a:rPr lang="en-US" dirty="0"/>
              <a:t>Contact Us</a:t>
            </a:r>
          </a:p>
        </p:txBody>
      </p:sp>
      <p:sp>
        <p:nvSpPr>
          <p:cNvPr id="3" name="Content Placeholder 2">
            <a:extLst>
              <a:ext uri="{FF2B5EF4-FFF2-40B4-BE49-F238E27FC236}">
                <a16:creationId xmlns:a16="http://schemas.microsoft.com/office/drawing/2014/main" id="{75DC885A-79AF-4738-9B39-6DAE1D2D9A9A}"/>
              </a:ext>
            </a:extLst>
          </p:cNvPr>
          <p:cNvSpPr>
            <a:spLocks noGrp="1"/>
          </p:cNvSpPr>
          <p:nvPr>
            <p:ph idx="1"/>
          </p:nvPr>
        </p:nvSpPr>
        <p:spPr>
          <a:xfrm>
            <a:off x="1828800" y="1295400"/>
            <a:ext cx="6629400" cy="3008334"/>
          </a:xfrm>
        </p:spPr>
        <p:txBody>
          <a:bodyPr/>
          <a:lstStyle/>
          <a:p>
            <a:pPr>
              <a:buFontTx/>
              <a:buChar char="-"/>
            </a:pPr>
            <a:r>
              <a:rPr lang="en-US" dirty="0">
                <a:cs typeface="Arial"/>
              </a:rPr>
              <a:t>Megan Cherry (410-455-1620)</a:t>
            </a:r>
          </a:p>
          <a:p>
            <a:pPr>
              <a:buFontTx/>
              <a:buChar char="-"/>
            </a:pPr>
            <a:r>
              <a:rPr lang="en-US" dirty="0">
                <a:cs typeface="Arial"/>
              </a:rPr>
              <a:t>Michel Scott (410-455-6257)</a:t>
            </a:r>
          </a:p>
          <a:p>
            <a:pPr marL="0" indent="0" algn="ctr">
              <a:buNone/>
            </a:pPr>
            <a:r>
              <a:rPr lang="en-US" dirty="0">
                <a:cs typeface="Arial"/>
                <a:hlinkClick r:id="rId3"/>
              </a:rPr>
              <a:t>masinquiry@umbc.edu</a:t>
            </a:r>
            <a:r>
              <a:rPr lang="en-US" dirty="0">
                <a:cs typeface="Arial"/>
              </a:rPr>
              <a:t> </a:t>
            </a:r>
          </a:p>
          <a:p>
            <a:pPr marL="0" indent="0" algn="ctr">
              <a:buNone/>
            </a:pPr>
            <a:r>
              <a:rPr lang="en-US" dirty="0">
                <a:cs typeface="Arial"/>
                <a:hlinkClick r:id="rId4"/>
              </a:rPr>
              <a:t>https://mas.umbc.edu/</a:t>
            </a:r>
            <a:r>
              <a:rPr lang="en-US" dirty="0">
                <a:cs typeface="Arial"/>
              </a:rPr>
              <a:t> </a:t>
            </a:r>
          </a:p>
          <a:p>
            <a:pPr marL="457200" lvl="1" indent="0">
              <a:buNone/>
            </a:pPr>
            <a:endParaRPr lang="en-US" sz="4400" dirty="0">
              <a:cs typeface="Arial"/>
            </a:endParaRPr>
          </a:p>
        </p:txBody>
      </p:sp>
      <p:pic>
        <p:nvPicPr>
          <p:cNvPr id="4" name="Picture 3">
            <a:extLst>
              <a:ext uri="{FF2B5EF4-FFF2-40B4-BE49-F238E27FC236}">
                <a16:creationId xmlns:a16="http://schemas.microsoft.com/office/drawing/2014/main" id="{639C96AA-8CBE-3A40-DCC8-A44C1258B08F}"/>
              </a:ext>
            </a:extLst>
          </p:cNvPr>
          <p:cNvPicPr/>
          <p:nvPr/>
        </p:nvPicPr>
        <p:blipFill>
          <a:blip r:embed="rId5"/>
          <a:stretch>
            <a:fillRect/>
          </a:stretch>
        </p:blipFill>
        <p:spPr>
          <a:xfrm>
            <a:off x="2101850" y="3886200"/>
            <a:ext cx="6629400" cy="2339009"/>
          </a:xfrm>
          <a:prstGeom prst="rect">
            <a:avLst/>
          </a:prstGeom>
        </p:spPr>
      </p:pic>
    </p:spTree>
    <p:extLst>
      <p:ext uri="{BB962C8B-B14F-4D97-AF65-F5344CB8AC3E}">
        <p14:creationId xmlns:p14="http://schemas.microsoft.com/office/powerpoint/2010/main" val="29440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28600"/>
            <a:ext cx="6629400" cy="457200"/>
          </a:xfrm>
        </p:spPr>
        <p:txBody>
          <a:bodyPr/>
          <a:lstStyle/>
          <a:p>
            <a:r>
              <a:rPr lang="en-US" altLang="en-US" sz="3200" dirty="0">
                <a:effectLst/>
              </a:rPr>
              <a:t>Agenda</a:t>
            </a:r>
          </a:p>
        </p:txBody>
      </p:sp>
      <p:sp>
        <p:nvSpPr>
          <p:cNvPr id="16387" name="Content Placeholder 2"/>
          <p:cNvSpPr>
            <a:spLocks noGrp="1"/>
          </p:cNvSpPr>
          <p:nvPr>
            <p:ph idx="1"/>
          </p:nvPr>
        </p:nvSpPr>
        <p:spPr>
          <a:xfrm>
            <a:off x="1828800" y="1066800"/>
            <a:ext cx="6629400" cy="5029200"/>
          </a:xfrm>
        </p:spPr>
        <p:txBody>
          <a:bodyPr/>
          <a:lstStyle/>
          <a:p>
            <a:pPr>
              <a:lnSpc>
                <a:spcPct val="150000"/>
              </a:lnSpc>
            </a:pPr>
            <a:r>
              <a:rPr lang="en-US" altLang="en-US" sz="2600" dirty="0"/>
              <a:t>Welcome </a:t>
            </a:r>
            <a:endParaRPr lang="en-US" altLang="en-US" sz="2600" strike="sngStrike" dirty="0"/>
          </a:p>
          <a:p>
            <a:pPr>
              <a:lnSpc>
                <a:spcPct val="150000"/>
              </a:lnSpc>
            </a:pPr>
            <a:r>
              <a:rPr lang="en-US" altLang="en-US" sz="2600" dirty="0"/>
              <a:t>Role of MAS</a:t>
            </a:r>
          </a:p>
          <a:p>
            <a:pPr>
              <a:lnSpc>
                <a:spcPct val="150000"/>
              </a:lnSpc>
            </a:pPr>
            <a:r>
              <a:rPr lang="en-US" altLang="en-US" sz="2600" dirty="0"/>
              <a:t>Audit Types / Processes</a:t>
            </a:r>
          </a:p>
          <a:p>
            <a:pPr>
              <a:lnSpc>
                <a:spcPct val="150000"/>
              </a:lnSpc>
            </a:pPr>
            <a:r>
              <a:rPr lang="en-US" altLang="en-US" sz="2600" dirty="0"/>
              <a:t>Audit Summary </a:t>
            </a:r>
          </a:p>
          <a:p>
            <a:pPr>
              <a:lnSpc>
                <a:spcPct val="150000"/>
              </a:lnSpc>
            </a:pPr>
            <a:r>
              <a:rPr lang="en-US" altLang="en-US" sz="2600" dirty="0"/>
              <a:t>Resources</a:t>
            </a:r>
          </a:p>
          <a:p>
            <a:pPr>
              <a:lnSpc>
                <a:spcPct val="150000"/>
              </a:lnSpc>
            </a:pPr>
            <a:r>
              <a:rPr lang="en-US" altLang="en-US" sz="2600" dirty="0"/>
              <a:t>Questions/Discussions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3FEFEB94-0452-A469-8F3F-7D2A31EB0FFA}"/>
              </a:ext>
            </a:extLst>
          </p:cNvPr>
          <p:cNvSpPr>
            <a:spLocks noGrp="1"/>
          </p:cNvSpPr>
          <p:nvPr>
            <p:ph type="title"/>
          </p:nvPr>
        </p:nvSpPr>
        <p:spPr/>
        <p:txBody>
          <a:bodyPr>
            <a:normAutofit fontScale="90000"/>
          </a:bodyPr>
          <a:lstStyle/>
          <a:p>
            <a:r>
              <a:rPr lang="en-US" sz="3600" dirty="0"/>
              <a:t>What is Management Advisory Services?</a:t>
            </a:r>
          </a:p>
        </p:txBody>
      </p:sp>
      <p:sp>
        <p:nvSpPr>
          <p:cNvPr id="5" name="Content Placeholder 5">
            <a:extLst>
              <a:ext uri="{FF2B5EF4-FFF2-40B4-BE49-F238E27FC236}">
                <a16:creationId xmlns:a16="http://schemas.microsoft.com/office/drawing/2014/main" id="{42B97E10-E8CD-D007-64EB-F4DF470CD3FD}"/>
              </a:ext>
            </a:extLst>
          </p:cNvPr>
          <p:cNvSpPr>
            <a:spLocks noGrp="1"/>
          </p:cNvSpPr>
          <p:nvPr>
            <p:ph idx="1"/>
          </p:nvPr>
        </p:nvSpPr>
        <p:spPr/>
        <p:txBody>
          <a:bodyPr>
            <a:normAutofit fontScale="62500" lnSpcReduction="20000"/>
          </a:bodyPr>
          <a:lstStyle/>
          <a:p>
            <a:pPr marL="0" indent="0">
              <a:buNone/>
            </a:pPr>
            <a:r>
              <a:rPr lang="en-US" dirty="0"/>
              <a:t>Management Advisory Services (MAS) supports UMBC through advising, assisting, and educating while promoting a culture of ethical behavior while identifying and managing fiscal and operational risk. </a:t>
            </a:r>
          </a:p>
          <a:p>
            <a:pPr marL="0" indent="0">
              <a:buNone/>
            </a:pPr>
            <a:endParaRPr lang="en-US" dirty="0"/>
          </a:p>
          <a:p>
            <a:pPr marL="0" indent="0">
              <a:buNone/>
            </a:pPr>
            <a:r>
              <a:rPr lang="en-US" dirty="0"/>
              <a:t>MAS works with constituents to strategically build and improve their procedures and internal controls to ensure their compliance with university policies and applicable laws and regulations. </a:t>
            </a:r>
          </a:p>
          <a:p>
            <a:pPr marL="0" indent="0">
              <a:buNone/>
            </a:pPr>
            <a:endParaRPr lang="en-US" dirty="0"/>
          </a:p>
          <a:p>
            <a:pPr marL="0" indent="0">
              <a:buNone/>
            </a:pPr>
            <a:r>
              <a:rPr lang="en-US" dirty="0"/>
              <a:t>Serving as a liaison between departments, administration and internal auditors, MAS administers the internal audit process for non-sponsored programs, as well as advocates for best business practices through advisory services and training.</a:t>
            </a:r>
          </a:p>
        </p:txBody>
      </p:sp>
    </p:spTree>
    <p:extLst>
      <p:ext uri="{BB962C8B-B14F-4D97-AF65-F5344CB8AC3E}">
        <p14:creationId xmlns:p14="http://schemas.microsoft.com/office/powerpoint/2010/main" val="388211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2EE2A-158E-4883-BA05-F90F1ED3A297}"/>
              </a:ext>
            </a:extLst>
          </p:cNvPr>
          <p:cNvSpPr>
            <a:spLocks noGrp="1"/>
          </p:cNvSpPr>
          <p:nvPr>
            <p:ph type="title"/>
          </p:nvPr>
        </p:nvSpPr>
        <p:spPr/>
        <p:txBody>
          <a:bodyPr/>
          <a:lstStyle/>
          <a:p>
            <a:r>
              <a:rPr lang="en-US" dirty="0"/>
              <a:t>Role of MAS</a:t>
            </a:r>
          </a:p>
        </p:txBody>
      </p:sp>
      <p:sp>
        <p:nvSpPr>
          <p:cNvPr id="3" name="Content Placeholder 2">
            <a:extLst>
              <a:ext uri="{FF2B5EF4-FFF2-40B4-BE49-F238E27FC236}">
                <a16:creationId xmlns:a16="http://schemas.microsoft.com/office/drawing/2014/main" id="{61FE0A95-FF3F-1D51-83C1-1F77CE22ED63}"/>
              </a:ext>
            </a:extLst>
          </p:cNvPr>
          <p:cNvSpPr>
            <a:spLocks noGrp="1"/>
          </p:cNvSpPr>
          <p:nvPr>
            <p:ph idx="1"/>
          </p:nvPr>
        </p:nvSpPr>
        <p:spPr>
          <a:xfrm>
            <a:off x="1905000" y="1676400"/>
            <a:ext cx="6629400" cy="4114800"/>
          </a:xfrm>
        </p:spPr>
        <p:txBody>
          <a:bodyPr/>
          <a:lstStyle/>
          <a:p>
            <a:r>
              <a:rPr lang="en-US" dirty="0"/>
              <a:t>Audit Support</a:t>
            </a:r>
          </a:p>
          <a:p>
            <a:pPr marL="0" indent="0">
              <a:buNone/>
            </a:pPr>
            <a:endParaRPr lang="en-US" dirty="0"/>
          </a:p>
          <a:p>
            <a:r>
              <a:rPr lang="en-US" dirty="0"/>
              <a:t>Policy Formation and Management</a:t>
            </a:r>
          </a:p>
          <a:p>
            <a:endParaRPr lang="en-US" dirty="0"/>
          </a:p>
          <a:p>
            <a:r>
              <a:rPr lang="en-US" dirty="0"/>
              <a:t>Training</a:t>
            </a:r>
          </a:p>
          <a:p>
            <a:pPr marL="0" indent="0">
              <a:buNone/>
            </a:pPr>
            <a:endParaRPr lang="en-US" dirty="0"/>
          </a:p>
          <a:p>
            <a:r>
              <a:rPr lang="en-US" dirty="0"/>
              <a:t>Fraud Reporting &amp; Investigation	</a:t>
            </a:r>
          </a:p>
          <a:p>
            <a:pPr lvl="1"/>
            <a:endParaRPr lang="en-US" dirty="0"/>
          </a:p>
        </p:txBody>
      </p:sp>
    </p:spTree>
    <p:extLst>
      <p:ext uri="{BB962C8B-B14F-4D97-AF65-F5344CB8AC3E}">
        <p14:creationId xmlns:p14="http://schemas.microsoft.com/office/powerpoint/2010/main" val="143013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Audit Support and Coordination</a:t>
            </a:r>
          </a:p>
        </p:txBody>
      </p:sp>
      <p:sp>
        <p:nvSpPr>
          <p:cNvPr id="7" name="Content Placeholder 6"/>
          <p:cNvSpPr>
            <a:spLocks noGrp="1"/>
          </p:cNvSpPr>
          <p:nvPr>
            <p:ph idx="1"/>
          </p:nvPr>
        </p:nvSpPr>
        <p:spPr>
          <a:xfrm>
            <a:off x="1828800" y="1752600"/>
            <a:ext cx="7010400" cy="3242376"/>
          </a:xfrm>
        </p:spPr>
        <p:txBody>
          <a:bodyPr>
            <a:noAutofit/>
          </a:bodyPr>
          <a:lstStyle/>
          <a:p>
            <a:r>
              <a:rPr lang="en-US" sz="2400" dirty="0"/>
              <a:t>Communicates audit plans and schedules.</a:t>
            </a:r>
          </a:p>
          <a:p>
            <a:r>
              <a:rPr lang="en-US" sz="2400" dirty="0"/>
              <a:t>Provides audit defense, ensuring all audit observations are accurate and appropriately informed. </a:t>
            </a:r>
          </a:p>
          <a:p>
            <a:r>
              <a:rPr lang="en-US" sz="2400" dirty="0"/>
              <a:t>Serves as the liaison between departments, administration and the auditors.</a:t>
            </a:r>
          </a:p>
          <a:p>
            <a:r>
              <a:rPr lang="en-US" sz="2400" dirty="0"/>
              <a:t>MAS takes a leading role in the coordination of the OLA audit across campus.</a:t>
            </a:r>
          </a:p>
          <a:p>
            <a:endParaRPr lang="en-US" sz="2300" dirty="0"/>
          </a:p>
          <a:p>
            <a:pPr marL="0" indent="0">
              <a:buNone/>
            </a:pPr>
            <a:endParaRPr lang="en-US" sz="1000" dirty="0"/>
          </a:p>
        </p:txBody>
      </p:sp>
    </p:spTree>
    <p:extLst>
      <p:ext uri="{BB962C8B-B14F-4D97-AF65-F5344CB8AC3E}">
        <p14:creationId xmlns:p14="http://schemas.microsoft.com/office/powerpoint/2010/main" val="13631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Policy Formation and Management</a:t>
            </a:r>
          </a:p>
        </p:txBody>
      </p:sp>
      <p:sp>
        <p:nvSpPr>
          <p:cNvPr id="5" name="Content Placeholder 4"/>
          <p:cNvSpPr>
            <a:spLocks noGrp="1"/>
          </p:cNvSpPr>
          <p:nvPr>
            <p:ph idx="1"/>
          </p:nvPr>
        </p:nvSpPr>
        <p:spPr/>
        <p:txBody>
          <a:bodyPr>
            <a:normAutofit/>
          </a:bodyPr>
          <a:lstStyle/>
          <a:p>
            <a:r>
              <a:rPr lang="en-US" dirty="0"/>
              <a:t>Official Policy Liaison for UMBC</a:t>
            </a:r>
          </a:p>
          <a:p>
            <a:r>
              <a:rPr lang="en-US" dirty="0"/>
              <a:t>Ensures policies and procedures are consistent with university standards and compliant with related USM Policy</a:t>
            </a:r>
          </a:p>
          <a:p>
            <a:r>
              <a:rPr lang="en-US" dirty="0"/>
              <a:t>MAS maintains the UMBC Policy website</a:t>
            </a:r>
          </a:p>
        </p:txBody>
      </p:sp>
    </p:spTree>
    <p:extLst>
      <p:ext uri="{BB962C8B-B14F-4D97-AF65-F5344CB8AC3E}">
        <p14:creationId xmlns:p14="http://schemas.microsoft.com/office/powerpoint/2010/main" val="150759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28B7-C294-214D-93CD-89AA5A440470}"/>
              </a:ext>
            </a:extLst>
          </p:cNvPr>
          <p:cNvSpPr>
            <a:spLocks noGrp="1"/>
          </p:cNvSpPr>
          <p:nvPr>
            <p:ph type="title"/>
          </p:nvPr>
        </p:nvSpPr>
        <p:spPr/>
        <p:txBody>
          <a:bodyPr/>
          <a:lstStyle/>
          <a:p>
            <a:r>
              <a:rPr lang="en-US" dirty="0"/>
              <a:t>Training &amp; Process Review</a:t>
            </a:r>
          </a:p>
        </p:txBody>
      </p:sp>
      <p:sp>
        <p:nvSpPr>
          <p:cNvPr id="3" name="Content Placeholder 2">
            <a:extLst>
              <a:ext uri="{FF2B5EF4-FFF2-40B4-BE49-F238E27FC236}">
                <a16:creationId xmlns:a16="http://schemas.microsoft.com/office/drawing/2014/main" id="{CC191DCF-59F5-A7F7-7907-C2B1129606D7}"/>
              </a:ext>
            </a:extLst>
          </p:cNvPr>
          <p:cNvSpPr>
            <a:spLocks noGrp="1"/>
          </p:cNvSpPr>
          <p:nvPr>
            <p:ph idx="1"/>
          </p:nvPr>
        </p:nvSpPr>
        <p:spPr/>
        <p:txBody>
          <a:bodyPr/>
          <a:lstStyle/>
          <a:p>
            <a:r>
              <a:rPr lang="en-US" dirty="0"/>
              <a:t>Provides Training</a:t>
            </a:r>
          </a:p>
          <a:p>
            <a:pPr lvl="1"/>
            <a:r>
              <a:rPr lang="en-US" dirty="0"/>
              <a:t>Internal Controls</a:t>
            </a:r>
          </a:p>
          <a:p>
            <a:pPr lvl="1"/>
            <a:r>
              <a:rPr lang="en-US" dirty="0"/>
              <a:t>Business Ethics</a:t>
            </a:r>
          </a:p>
          <a:p>
            <a:pPr lvl="1"/>
            <a:r>
              <a:rPr lang="en-US" dirty="0"/>
              <a:t>Learning Shorts</a:t>
            </a:r>
          </a:p>
          <a:p>
            <a:r>
              <a:rPr lang="en-US" dirty="0"/>
              <a:t>Process review </a:t>
            </a:r>
          </a:p>
          <a:p>
            <a:pPr lvl="1"/>
            <a:r>
              <a:rPr lang="en-US" dirty="0"/>
              <a:t>New Processes</a:t>
            </a:r>
          </a:p>
          <a:p>
            <a:pPr lvl="1"/>
            <a:r>
              <a:rPr lang="en-US" dirty="0"/>
              <a:t>As Requested </a:t>
            </a:r>
          </a:p>
        </p:txBody>
      </p:sp>
    </p:spTree>
    <p:extLst>
      <p:ext uri="{BB962C8B-B14F-4D97-AF65-F5344CB8AC3E}">
        <p14:creationId xmlns:p14="http://schemas.microsoft.com/office/powerpoint/2010/main" val="420896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41868-5DE5-221E-6B59-5122E45A61B2}"/>
              </a:ext>
            </a:extLst>
          </p:cNvPr>
          <p:cNvSpPr>
            <a:spLocks noGrp="1"/>
          </p:cNvSpPr>
          <p:nvPr>
            <p:ph type="title"/>
          </p:nvPr>
        </p:nvSpPr>
        <p:spPr/>
        <p:txBody>
          <a:bodyPr/>
          <a:lstStyle/>
          <a:p>
            <a:r>
              <a:rPr lang="en-US" dirty="0"/>
              <a:t>Fraud Reporting and Investigation</a:t>
            </a:r>
          </a:p>
        </p:txBody>
      </p:sp>
      <p:sp>
        <p:nvSpPr>
          <p:cNvPr id="3" name="Content Placeholder 2">
            <a:extLst>
              <a:ext uri="{FF2B5EF4-FFF2-40B4-BE49-F238E27FC236}">
                <a16:creationId xmlns:a16="http://schemas.microsoft.com/office/drawing/2014/main" id="{6EA65C07-84FE-B639-F44B-2AE3539DB0E0}"/>
              </a:ext>
            </a:extLst>
          </p:cNvPr>
          <p:cNvSpPr>
            <a:spLocks noGrp="1"/>
          </p:cNvSpPr>
          <p:nvPr>
            <p:ph idx="1"/>
          </p:nvPr>
        </p:nvSpPr>
        <p:spPr/>
        <p:txBody>
          <a:bodyPr/>
          <a:lstStyle/>
          <a:p>
            <a:r>
              <a:rPr lang="en-US" dirty="0"/>
              <a:t>Primary POC for reporting suspected fraud</a:t>
            </a:r>
          </a:p>
          <a:p>
            <a:r>
              <a:rPr lang="en-US" dirty="0"/>
              <a:t>MAS Website</a:t>
            </a:r>
          </a:p>
          <a:p>
            <a:pPr lvl="1"/>
            <a:r>
              <a:rPr lang="en-US" dirty="0"/>
              <a:t>USM</a:t>
            </a:r>
          </a:p>
          <a:p>
            <a:pPr lvl="1"/>
            <a:r>
              <a:rPr lang="en-US" dirty="0"/>
              <a:t>OLA</a:t>
            </a:r>
          </a:p>
          <a:p>
            <a:r>
              <a:rPr lang="en-US" dirty="0"/>
              <a:t>Required to Report</a:t>
            </a:r>
          </a:p>
          <a:p>
            <a:endParaRPr lang="en-US" dirty="0"/>
          </a:p>
        </p:txBody>
      </p:sp>
    </p:spTree>
    <p:extLst>
      <p:ext uri="{BB962C8B-B14F-4D97-AF65-F5344CB8AC3E}">
        <p14:creationId xmlns:p14="http://schemas.microsoft.com/office/powerpoint/2010/main" val="2129792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FE05-8407-453A-A6A8-71E21CADAAD0}"/>
              </a:ext>
            </a:extLst>
          </p:cNvPr>
          <p:cNvSpPr>
            <a:spLocks noGrp="1"/>
          </p:cNvSpPr>
          <p:nvPr>
            <p:ph type="title"/>
          </p:nvPr>
        </p:nvSpPr>
        <p:spPr/>
        <p:txBody>
          <a:bodyPr/>
          <a:lstStyle/>
          <a:p>
            <a:r>
              <a:rPr lang="en-US" dirty="0"/>
              <a:t>USM Internal Audit </a:t>
            </a:r>
          </a:p>
        </p:txBody>
      </p:sp>
      <p:sp>
        <p:nvSpPr>
          <p:cNvPr id="3" name="Content Placeholder 2">
            <a:extLst>
              <a:ext uri="{FF2B5EF4-FFF2-40B4-BE49-F238E27FC236}">
                <a16:creationId xmlns:a16="http://schemas.microsoft.com/office/drawing/2014/main" id="{CD2C1354-D4AF-4F46-B421-6A98E6870B7D}"/>
              </a:ext>
            </a:extLst>
          </p:cNvPr>
          <p:cNvSpPr>
            <a:spLocks noGrp="1"/>
          </p:cNvSpPr>
          <p:nvPr>
            <p:ph idx="1"/>
          </p:nvPr>
        </p:nvSpPr>
        <p:spPr>
          <a:xfrm>
            <a:off x="1841502" y="1676400"/>
            <a:ext cx="6629400" cy="2286000"/>
          </a:xfrm>
        </p:spPr>
        <p:txBody>
          <a:bodyPr/>
          <a:lstStyle/>
          <a:p>
            <a:r>
              <a:rPr lang="en-US" dirty="0"/>
              <a:t>Compliance</a:t>
            </a:r>
          </a:p>
          <a:p>
            <a:pPr lvl="1"/>
            <a:r>
              <a:rPr lang="en-US" dirty="0"/>
              <a:t>Policies and Regulations</a:t>
            </a:r>
          </a:p>
          <a:p>
            <a:r>
              <a:rPr lang="en-US" dirty="0"/>
              <a:t>Business Process </a:t>
            </a:r>
          </a:p>
          <a:p>
            <a:r>
              <a:rPr lang="en-US" dirty="0"/>
              <a:t>Reports are Confidential </a:t>
            </a:r>
          </a:p>
          <a:p>
            <a:endParaRPr lang="en-US" dirty="0"/>
          </a:p>
        </p:txBody>
      </p:sp>
      <p:graphicFrame>
        <p:nvGraphicFramePr>
          <p:cNvPr id="4" name="Content Placeholder 10">
            <a:extLst>
              <a:ext uri="{FF2B5EF4-FFF2-40B4-BE49-F238E27FC236}">
                <a16:creationId xmlns:a16="http://schemas.microsoft.com/office/drawing/2014/main" id="{062A532E-62AC-4DCA-A865-ADBEA41C8162}"/>
              </a:ext>
            </a:extLst>
          </p:cNvPr>
          <p:cNvGraphicFramePr>
            <a:graphicFrameLocks/>
          </p:cNvGraphicFramePr>
          <p:nvPr>
            <p:extLst>
              <p:ext uri="{D42A27DB-BD31-4B8C-83A1-F6EECF244321}">
                <p14:modId xmlns:p14="http://schemas.microsoft.com/office/powerpoint/2010/main" val="193563444"/>
              </p:ext>
            </p:extLst>
          </p:nvPr>
        </p:nvGraphicFramePr>
        <p:xfrm>
          <a:off x="1841502" y="4038600"/>
          <a:ext cx="7073898" cy="2773680"/>
        </p:xfrm>
        <a:graphic>
          <a:graphicData uri="http://schemas.openxmlformats.org/drawingml/2006/table">
            <a:tbl>
              <a:tblPr firstRow="1" bandRow="1">
                <a:tableStyleId>{F5AB1C69-6EDB-4FF4-983F-18BD219EF322}</a:tableStyleId>
              </a:tblPr>
              <a:tblGrid>
                <a:gridCol w="3644898">
                  <a:extLst>
                    <a:ext uri="{9D8B030D-6E8A-4147-A177-3AD203B41FA5}">
                      <a16:colId xmlns:a16="http://schemas.microsoft.com/office/drawing/2014/main" val="3577235994"/>
                    </a:ext>
                  </a:extLst>
                </a:gridCol>
                <a:gridCol w="3429000">
                  <a:extLst>
                    <a:ext uri="{9D8B030D-6E8A-4147-A177-3AD203B41FA5}">
                      <a16:colId xmlns:a16="http://schemas.microsoft.com/office/drawing/2014/main" val="1571043490"/>
                    </a:ext>
                  </a:extLst>
                </a:gridCol>
              </a:tblGrid>
              <a:tr h="381000">
                <a:tc>
                  <a:txBody>
                    <a:bodyPr/>
                    <a:lstStyle/>
                    <a:p>
                      <a:r>
                        <a:rPr lang="en-US" dirty="0">
                          <a:solidFill>
                            <a:srgbClr val="FFC000"/>
                          </a:solidFill>
                        </a:rPr>
                        <a:t>Business Process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solidFill>
                            <a:srgbClr val="FFC000"/>
                          </a:solidFill>
                        </a:rPr>
                        <a:t>Compliance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948656"/>
                  </a:ext>
                </a:extLst>
              </a:tr>
              <a:tr h="370840">
                <a:tc>
                  <a:txBody>
                    <a:bodyPr/>
                    <a:lstStyle/>
                    <a:p>
                      <a:r>
                        <a:rPr lang="en-US" b="0" dirty="0">
                          <a:solidFill>
                            <a:schemeClr val="tx1"/>
                          </a:solidFill>
                        </a:rPr>
                        <a:t>Malware/Ransomware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b="0" dirty="0">
                          <a:solidFill>
                            <a:schemeClr val="tx1"/>
                          </a:solidFill>
                        </a:rPr>
                        <a:t>Enterprise Risk Management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4666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Intercollegiate Athletics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dirty="0"/>
                        <a:t>Title IX Compliance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551164"/>
                  </a:ext>
                </a:extLst>
              </a:tr>
              <a:tr h="284480">
                <a:tc>
                  <a:txBody>
                    <a:bodyPr/>
                    <a:lstStyle/>
                    <a:p>
                      <a:r>
                        <a:rPr lang="en-US" dirty="0"/>
                        <a:t>Remote Work IT Security Follow 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Clery</a:t>
                      </a:r>
                      <a:r>
                        <a:rPr lang="en-US" dirty="0"/>
                        <a:t> Act Compliance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9084023"/>
                  </a:ext>
                </a:extLst>
              </a:tr>
              <a:tr h="370840">
                <a:tc>
                  <a:txBody>
                    <a:bodyPr/>
                    <a:lstStyle/>
                    <a:p>
                      <a:r>
                        <a:rPr lang="en-US" dirty="0"/>
                        <a:t>COEIT Follow 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Affiliated Foundations Follow Up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46173"/>
                  </a:ext>
                </a:extLst>
              </a:tr>
              <a:tr h="370840">
                <a:tc>
                  <a:txBody>
                    <a:bodyPr/>
                    <a:lstStyle/>
                    <a:p>
                      <a:r>
                        <a:rPr lang="en-US" dirty="0"/>
                        <a:t>Campus Construction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365486"/>
                  </a:ext>
                </a:extLst>
              </a:tr>
            </a:tbl>
          </a:graphicData>
        </a:graphic>
      </p:graphicFrame>
    </p:spTree>
    <p:extLst>
      <p:ext uri="{BB962C8B-B14F-4D97-AF65-F5344CB8AC3E}">
        <p14:creationId xmlns:p14="http://schemas.microsoft.com/office/powerpoint/2010/main" val="77204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c13d215-2d56-4675-b14a-289b8b841862"/>
  <p:tag name="WASPOLLED" val="17ED83F35AA44D24932D3C22E41512C2"/>
  <p:tag name="TPVERSION" val="8"/>
  <p:tag name="TPFULLVERSION" val="8.7.5.11"/>
  <p:tag name="PPTVERSION" val="16"/>
  <p:tag name="TPOS" val="2"/>
  <p:tag name="TPLASTSAVEVERSION" val="6.4 PC"/>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UMBC_Presentation">
  <a:themeElements>
    <a:clrScheme name="UMBC_Presentatio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66FF"/>
      </a:folHlink>
    </a:clrScheme>
    <a:fontScheme name="UMBC_Presentatio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a:blip xmlns:r="http://schemas.openxmlformats.org/officeDocument/2006/relationships" r:embed="rId1"/>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UMBC_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MBC_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BC_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MBC_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MBC_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MBC_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MBC_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MBC_Presentatio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
      <a:clrScheme name="UMBC_Presentatio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FDC8A823E3DA4BAD1346EEFD7EB283" ma:contentTypeVersion="10" ma:contentTypeDescription="Create a new document." ma:contentTypeScope="" ma:versionID="384d92f13ef82c1d7af69895b762e8b2">
  <xsd:schema xmlns:xsd="http://www.w3.org/2001/XMLSchema" xmlns:xs="http://www.w3.org/2001/XMLSchema" xmlns:p="http://schemas.microsoft.com/office/2006/metadata/properties" xmlns:ns3="62ded0ff-6880-400d-9011-8354d414c2cf" targetNamespace="http://schemas.microsoft.com/office/2006/metadata/properties" ma:root="true" ma:fieldsID="9d6736f841e3bd769d91ebbf13a94643" ns3:_="">
    <xsd:import namespace="62ded0ff-6880-400d-9011-8354d414c2c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ded0ff-6880-400d-9011-8354d414c2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D16BCE-64ED-46D1-AAD3-9980242637F6}">
  <ds:schemaRefs>
    <ds:schemaRef ds:uri="http://schemas.microsoft.com/sharepoint/v3/contenttype/forms"/>
  </ds:schemaRefs>
</ds:datastoreItem>
</file>

<file path=customXml/itemProps2.xml><?xml version="1.0" encoding="utf-8"?>
<ds:datastoreItem xmlns:ds="http://schemas.openxmlformats.org/officeDocument/2006/customXml" ds:itemID="{106BE3E1-41A3-43B8-9D27-4B22F71580E1}">
  <ds:schemaRefs>
    <ds:schemaRef ds:uri="http://purl.org/dc/elements/1.1/"/>
    <ds:schemaRef ds:uri="http://purl.org/dc/terms/"/>
    <ds:schemaRef ds:uri="http://www.w3.org/XML/1998/namespace"/>
    <ds:schemaRef ds:uri="http://purl.org/dc/dcmitype/"/>
    <ds:schemaRef ds:uri="62ded0ff-6880-400d-9011-8354d414c2cf"/>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E36B6EC-4100-482B-BA26-E9BBE96CF3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ded0ff-6880-400d-9011-8354d414c2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15176</TotalTime>
  <Words>2286</Words>
  <Application>Microsoft Macintosh PowerPoint</Application>
  <PresentationFormat>On-screen Show (4:3)</PresentationFormat>
  <Paragraphs>276</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Arial Black</vt:lpstr>
      <vt:lpstr>Arial Rounded MT Bold</vt:lpstr>
      <vt:lpstr>Calibri</vt:lpstr>
      <vt:lpstr>Times New Roman</vt:lpstr>
      <vt:lpstr>UMBC_Presentation</vt:lpstr>
      <vt:lpstr>Custom Design</vt:lpstr>
      <vt:lpstr>UMBC Audit Update November 6, 2023</vt:lpstr>
      <vt:lpstr>Agenda</vt:lpstr>
      <vt:lpstr>What is Management Advisory Services?</vt:lpstr>
      <vt:lpstr>Role of MAS</vt:lpstr>
      <vt:lpstr>Audit Support and Coordination</vt:lpstr>
      <vt:lpstr>Policy Formation and Management</vt:lpstr>
      <vt:lpstr>Training &amp; Process Review</vt:lpstr>
      <vt:lpstr>Fraud Reporting and Investigation</vt:lpstr>
      <vt:lpstr>USM Internal Audit </vt:lpstr>
      <vt:lpstr>External Audits</vt:lpstr>
      <vt:lpstr>Audit Process</vt:lpstr>
      <vt:lpstr>Follow Up Quick Facts</vt:lpstr>
      <vt:lpstr>Audit Areas with Frequent Findings</vt:lpstr>
      <vt:lpstr>Inventory</vt:lpstr>
      <vt:lpstr>PCards</vt:lpstr>
      <vt:lpstr>Procurement</vt:lpstr>
      <vt:lpstr>References</vt:lpstr>
      <vt:lpstr>Questions? Contact Us</vt:lpstr>
    </vt:vector>
  </TitlesOfParts>
  <Company>University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BFA</dc:creator>
  <cp:lastModifiedBy>Lenn Caron</cp:lastModifiedBy>
  <cp:revision>766</cp:revision>
  <cp:lastPrinted>2023-11-06T14:08:12Z</cp:lastPrinted>
  <dcterms:created xsi:type="dcterms:W3CDTF">1999-05-18T13:27:04Z</dcterms:created>
  <dcterms:modified xsi:type="dcterms:W3CDTF">2023-11-06T15:41:10Z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0x01010030FDC8A823E3DA4BAD1346EEFD7EB283</vt:lpwstr>
  </property>
</Properties>
</file>